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4" r:id="rId3"/>
    <p:sldId id="257" r:id="rId4"/>
    <p:sldId id="262" r:id="rId5"/>
    <p:sldId id="265" r:id="rId6"/>
    <p:sldId id="258" r:id="rId7"/>
    <p:sldId id="259" r:id="rId8"/>
    <p:sldId id="266" r:id="rId9"/>
    <p:sldId id="267" r:id="rId10"/>
    <p:sldId id="261" r:id="rId11"/>
    <p:sldId id="260" r:id="rId12"/>
    <p:sldId id="272" r:id="rId13"/>
    <p:sldId id="268" r:id="rId14"/>
    <p:sldId id="271" r:id="rId15"/>
    <p:sldId id="269" r:id="rId16"/>
    <p:sldId id="274" r:id="rId17"/>
    <p:sldId id="275" r:id="rId18"/>
    <p:sldId id="276" r:id="rId19"/>
    <p:sldId id="277" r:id="rId20"/>
    <p:sldId id="278" r:id="rId21"/>
    <p:sldId id="279" r:id="rId22"/>
    <p:sldId id="270"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4" d="100"/>
          <a:sy n="74" d="100"/>
        </p:scale>
        <p:origin x="126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7EE93C-5ADA-4E14-BB5E-38A7805C2D6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D908E41D-74EE-4A30-B04D-83CF4A15F73C}">
      <dgm:prSet phldrT="[Text]"/>
      <dgm:spPr/>
      <dgm:t>
        <a:bodyPr/>
        <a:lstStyle/>
        <a:p>
          <a:r>
            <a:rPr lang="fa-IR" dirty="0">
              <a:latin typeface="Tahoma" panose="020B0604030504040204" pitchFamily="34" charset="0"/>
              <a:ea typeface="Tahoma" panose="020B0604030504040204" pitchFamily="34" charset="0"/>
              <a:cs typeface="Tahoma" panose="020B0604030504040204" pitchFamily="34" charset="0"/>
            </a:rPr>
            <a:t>نیروی انسانی مجرب</a:t>
          </a:r>
          <a:r>
            <a:rPr lang="en-US" dirty="0">
              <a:latin typeface="Tahoma" panose="020B0604030504040204" pitchFamily="34" charset="0"/>
              <a:ea typeface="Tahoma" panose="020B0604030504040204" pitchFamily="34" charset="0"/>
              <a:cs typeface="Tahoma" panose="020B0604030504040204" pitchFamily="34" charset="0"/>
            </a:rPr>
            <a:t> </a:t>
          </a:r>
          <a:r>
            <a:rPr lang="fa-IR" dirty="0">
              <a:latin typeface="Tahoma" panose="020B0604030504040204" pitchFamily="34" charset="0"/>
              <a:ea typeface="Tahoma" panose="020B0604030504040204" pitchFamily="34" charset="0"/>
              <a:cs typeface="Tahoma" panose="020B0604030504040204" pitchFamily="34" charset="0"/>
            </a:rPr>
            <a:t> تجربه بین المللی و</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63FB81F0-5CA2-46B1-B9B3-DE2ABD584B98}" type="parTrans" cxnId="{0C16BCB5-8CA9-4707-89F3-37B44F17F2A3}">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91A6ACB7-D55F-4067-8DF4-DE78CB57BF92}" type="sibTrans" cxnId="{0C16BCB5-8CA9-4707-89F3-37B44F17F2A3}">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AE1222F4-A677-43F2-A1F7-7DF82225899B}">
      <dgm:prSet phldrT="[Text]"/>
      <dgm:spPr/>
      <dgm:t>
        <a:bodyPr/>
        <a:lstStyle/>
        <a:p>
          <a:r>
            <a:rPr lang="fa-IR" dirty="0">
              <a:latin typeface="Tahoma" panose="020B0604030504040204" pitchFamily="34" charset="0"/>
              <a:ea typeface="Tahoma" panose="020B0604030504040204" pitchFamily="34" charset="0"/>
              <a:cs typeface="Tahoma" panose="020B0604030504040204" pitchFamily="34" charset="0"/>
            </a:rPr>
            <a:t>هزینه رقابتی</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5953DBB3-61C4-48AA-BC33-DFD3E164CC50}" type="parTrans" cxnId="{C695845E-FCF1-41E2-BD3B-3A6552CC517F}">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B59A2BC7-1D02-4B43-B068-E5248621B7C3}" type="sibTrans" cxnId="{C695845E-FCF1-41E2-BD3B-3A6552CC517F}">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566ECF03-27A6-43BD-8D06-AECED552D5A4}">
      <dgm:prSet phldrT="[Text]"/>
      <dgm:spPr/>
      <dgm:t>
        <a:bodyPr/>
        <a:lstStyle/>
        <a:p>
          <a:r>
            <a:rPr lang="fa-IR" dirty="0">
              <a:latin typeface="Tahoma" panose="020B0604030504040204" pitchFamily="34" charset="0"/>
              <a:ea typeface="Tahoma" panose="020B0604030504040204" pitchFamily="34" charset="0"/>
              <a:cs typeface="Tahoma" panose="020B0604030504040204" pitchFamily="34" charset="0"/>
            </a:rPr>
            <a:t>اعتبار جهانی</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07821E41-78AD-4023-B9A6-34D4559B77B6}" type="parTrans" cxnId="{AC8FB62A-30A6-4A1F-BE35-D5991D838748}">
      <dgm:prSet/>
      <dgm:spPr/>
      <dgm:t>
        <a:bodyPr/>
        <a:lstStyle/>
        <a:p>
          <a:endParaRPr lang="en-US"/>
        </a:p>
      </dgm:t>
    </dgm:pt>
    <dgm:pt modelId="{20181377-AFF8-40F8-86DA-5052FA04AC9C}" type="sibTrans" cxnId="{AC8FB62A-30A6-4A1F-BE35-D5991D838748}">
      <dgm:prSet/>
      <dgm:spPr/>
      <dgm:t>
        <a:bodyPr/>
        <a:lstStyle/>
        <a:p>
          <a:endParaRPr lang="en-US"/>
        </a:p>
      </dgm:t>
    </dgm:pt>
    <dgm:pt modelId="{1BF5101E-B94E-4AEE-8A89-DB8218715C69}">
      <dgm:prSet phldrT="[Text]"/>
      <dgm:spPr/>
      <dgm:t>
        <a:bodyPr/>
        <a:lstStyle/>
        <a:p>
          <a:r>
            <a:rPr lang="fa-IR" dirty="0">
              <a:latin typeface="Tahoma" panose="020B0604030504040204" pitchFamily="34" charset="0"/>
              <a:ea typeface="Tahoma" panose="020B0604030504040204" pitchFamily="34" charset="0"/>
              <a:cs typeface="Tahoma" panose="020B0604030504040204" pitchFamily="34" charset="0"/>
            </a:rPr>
            <a:t>زبان انگلیسی</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BFF9C6D8-550D-4C39-B6E0-F16DD4BFE9B3}" type="sibTrans" cxnId="{7B7EE7D8-7BFC-45AA-AC72-6A423955989F}">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B1F2D5E0-399F-4868-ABF8-6AA79CC0E3DA}" type="parTrans" cxnId="{7B7EE7D8-7BFC-45AA-AC72-6A423955989F}">
      <dgm:prSet/>
      <dgm:spPr/>
      <dgm:t>
        <a:bodyPr/>
        <a:lstStyle/>
        <a:p>
          <a:endParaRPr lang="en-US">
            <a:latin typeface="Tahoma" panose="020B0604030504040204" pitchFamily="34" charset="0"/>
            <a:ea typeface="Tahoma" panose="020B0604030504040204" pitchFamily="34" charset="0"/>
            <a:cs typeface="Tahoma" panose="020B0604030504040204" pitchFamily="34" charset="0"/>
          </a:endParaRPr>
        </a:p>
      </dgm:t>
    </dgm:pt>
    <dgm:pt modelId="{7011A41D-E705-451C-A3A3-30FB9D803DB3}">
      <dgm:prSet phldrT="[Text]"/>
      <dgm:spPr/>
      <dgm:t>
        <a:bodyPr/>
        <a:lstStyle/>
        <a:p>
          <a:r>
            <a:rPr lang="fa-IR" dirty="0">
              <a:latin typeface="Tahoma" panose="020B0604030504040204" pitchFamily="34" charset="0"/>
              <a:ea typeface="Tahoma" panose="020B0604030504040204" pitchFamily="34" charset="0"/>
              <a:cs typeface="Tahoma" panose="020B0604030504040204" pitchFamily="34" charset="0"/>
            </a:rPr>
            <a:t>روابط مناسب سیاسی</a:t>
          </a:r>
          <a:endParaRPr lang="en-US" dirty="0">
            <a:latin typeface="Tahoma" panose="020B0604030504040204" pitchFamily="34" charset="0"/>
            <a:ea typeface="Tahoma" panose="020B0604030504040204" pitchFamily="34" charset="0"/>
            <a:cs typeface="Tahoma" panose="020B0604030504040204" pitchFamily="34" charset="0"/>
          </a:endParaRPr>
        </a:p>
      </dgm:t>
    </dgm:pt>
    <dgm:pt modelId="{FA1B9B22-8508-4AAC-851F-0A5F6FFC33A1}" type="parTrans" cxnId="{BB04296F-1AC2-44C0-B6AC-AF31394FF59A}">
      <dgm:prSet/>
      <dgm:spPr/>
      <dgm:t>
        <a:bodyPr/>
        <a:lstStyle/>
        <a:p>
          <a:endParaRPr lang="en-US"/>
        </a:p>
      </dgm:t>
    </dgm:pt>
    <dgm:pt modelId="{818E322E-BD06-4644-854C-8B6ED76A008A}" type="sibTrans" cxnId="{BB04296F-1AC2-44C0-B6AC-AF31394FF59A}">
      <dgm:prSet/>
      <dgm:spPr/>
      <dgm:t>
        <a:bodyPr/>
        <a:lstStyle/>
        <a:p>
          <a:endParaRPr lang="en-US"/>
        </a:p>
      </dgm:t>
    </dgm:pt>
    <dgm:pt modelId="{18539FF0-9E94-4E74-A91C-E6B3C56B6098}" type="pres">
      <dgm:prSet presAssocID="{577EE93C-5ADA-4E14-BB5E-38A7805C2D63}" presName="Name0" presStyleCnt="0">
        <dgm:presLayoutVars>
          <dgm:chMax val="7"/>
          <dgm:chPref val="7"/>
          <dgm:dir/>
        </dgm:presLayoutVars>
      </dgm:prSet>
      <dgm:spPr/>
    </dgm:pt>
    <dgm:pt modelId="{A120B669-2B36-4DC6-B52B-557DB61C468D}" type="pres">
      <dgm:prSet presAssocID="{577EE93C-5ADA-4E14-BB5E-38A7805C2D63}" presName="Name1" presStyleCnt="0"/>
      <dgm:spPr/>
    </dgm:pt>
    <dgm:pt modelId="{0D851D07-BD49-498A-B1CB-B08356B7AD65}" type="pres">
      <dgm:prSet presAssocID="{577EE93C-5ADA-4E14-BB5E-38A7805C2D63}" presName="cycle" presStyleCnt="0"/>
      <dgm:spPr/>
    </dgm:pt>
    <dgm:pt modelId="{799B937D-576B-4EFA-9AE4-AB8938FA5552}" type="pres">
      <dgm:prSet presAssocID="{577EE93C-5ADA-4E14-BB5E-38A7805C2D63}" presName="srcNode" presStyleLbl="node1" presStyleIdx="0" presStyleCnt="5"/>
      <dgm:spPr/>
    </dgm:pt>
    <dgm:pt modelId="{542B9103-3770-4E9D-BC44-D7DD3F731C15}" type="pres">
      <dgm:prSet presAssocID="{577EE93C-5ADA-4E14-BB5E-38A7805C2D63}" presName="conn" presStyleLbl="parChTrans1D2" presStyleIdx="0" presStyleCnt="1"/>
      <dgm:spPr/>
    </dgm:pt>
    <dgm:pt modelId="{BB533119-7F94-4BF6-8929-FB8E61D246A0}" type="pres">
      <dgm:prSet presAssocID="{577EE93C-5ADA-4E14-BB5E-38A7805C2D63}" presName="extraNode" presStyleLbl="node1" presStyleIdx="0" presStyleCnt="5"/>
      <dgm:spPr/>
    </dgm:pt>
    <dgm:pt modelId="{E42BC4F8-BE6F-4226-B746-7CF425BCD494}" type="pres">
      <dgm:prSet presAssocID="{577EE93C-5ADA-4E14-BB5E-38A7805C2D63}" presName="dstNode" presStyleLbl="node1" presStyleIdx="0" presStyleCnt="5"/>
      <dgm:spPr/>
    </dgm:pt>
    <dgm:pt modelId="{28E845E9-9EBE-45F5-B732-AD6AD8ABB21C}" type="pres">
      <dgm:prSet presAssocID="{566ECF03-27A6-43BD-8D06-AECED552D5A4}" presName="text_1" presStyleLbl="node1" presStyleIdx="0" presStyleCnt="5">
        <dgm:presLayoutVars>
          <dgm:bulletEnabled val="1"/>
        </dgm:presLayoutVars>
      </dgm:prSet>
      <dgm:spPr/>
    </dgm:pt>
    <dgm:pt modelId="{94B7AF7A-5B21-4562-A1BB-2360F970FFF6}" type="pres">
      <dgm:prSet presAssocID="{566ECF03-27A6-43BD-8D06-AECED552D5A4}" presName="accent_1" presStyleCnt="0"/>
      <dgm:spPr/>
    </dgm:pt>
    <dgm:pt modelId="{CC2A5821-6E6D-4544-867C-B2FDA862AF23}" type="pres">
      <dgm:prSet presAssocID="{566ECF03-27A6-43BD-8D06-AECED552D5A4}" presName="accentRepeatNode" presStyleLbl="solidFgAcc1" presStyleIdx="0" presStyleCnt="5"/>
      <dgm:spPr/>
    </dgm:pt>
    <dgm:pt modelId="{22E567DF-471E-403D-8D5D-BEB70279ECDC}" type="pres">
      <dgm:prSet presAssocID="{D908E41D-74EE-4A30-B04D-83CF4A15F73C}" presName="text_2" presStyleLbl="node1" presStyleIdx="1" presStyleCnt="5">
        <dgm:presLayoutVars>
          <dgm:bulletEnabled val="1"/>
        </dgm:presLayoutVars>
      </dgm:prSet>
      <dgm:spPr/>
    </dgm:pt>
    <dgm:pt modelId="{8379E3F3-1849-4900-8811-6C3565CA7ABD}" type="pres">
      <dgm:prSet presAssocID="{D908E41D-74EE-4A30-B04D-83CF4A15F73C}" presName="accent_2" presStyleCnt="0"/>
      <dgm:spPr/>
    </dgm:pt>
    <dgm:pt modelId="{80937064-1D99-4F96-BB6A-80AC58257732}" type="pres">
      <dgm:prSet presAssocID="{D908E41D-74EE-4A30-B04D-83CF4A15F73C}" presName="accentRepeatNode" presStyleLbl="solidFgAcc1" presStyleIdx="1" presStyleCnt="5"/>
      <dgm:spPr/>
    </dgm:pt>
    <dgm:pt modelId="{0BEE7AB2-417D-4320-884B-1F5B850FAE69}" type="pres">
      <dgm:prSet presAssocID="{1BF5101E-B94E-4AEE-8A89-DB8218715C69}" presName="text_3" presStyleLbl="node1" presStyleIdx="2" presStyleCnt="5">
        <dgm:presLayoutVars>
          <dgm:bulletEnabled val="1"/>
        </dgm:presLayoutVars>
      </dgm:prSet>
      <dgm:spPr/>
    </dgm:pt>
    <dgm:pt modelId="{90495FB7-D5F4-49F1-A266-8E16AF85F6E9}" type="pres">
      <dgm:prSet presAssocID="{1BF5101E-B94E-4AEE-8A89-DB8218715C69}" presName="accent_3" presStyleCnt="0"/>
      <dgm:spPr/>
    </dgm:pt>
    <dgm:pt modelId="{24A76CDD-247A-4988-9858-2337D0BFFED2}" type="pres">
      <dgm:prSet presAssocID="{1BF5101E-B94E-4AEE-8A89-DB8218715C69}" presName="accentRepeatNode" presStyleLbl="solidFgAcc1" presStyleIdx="2" presStyleCnt="5"/>
      <dgm:spPr/>
    </dgm:pt>
    <dgm:pt modelId="{8B74EBE0-D95B-4BF1-A1C8-3F6441B8E3F1}" type="pres">
      <dgm:prSet presAssocID="{AE1222F4-A677-43F2-A1F7-7DF82225899B}" presName="text_4" presStyleLbl="node1" presStyleIdx="3" presStyleCnt="5">
        <dgm:presLayoutVars>
          <dgm:bulletEnabled val="1"/>
        </dgm:presLayoutVars>
      </dgm:prSet>
      <dgm:spPr/>
    </dgm:pt>
    <dgm:pt modelId="{4A76379E-740A-428C-8B14-599F9C87C057}" type="pres">
      <dgm:prSet presAssocID="{AE1222F4-A677-43F2-A1F7-7DF82225899B}" presName="accent_4" presStyleCnt="0"/>
      <dgm:spPr/>
    </dgm:pt>
    <dgm:pt modelId="{8A2CE0D1-AB62-46F0-B7AE-9E250CC2BC04}" type="pres">
      <dgm:prSet presAssocID="{AE1222F4-A677-43F2-A1F7-7DF82225899B}" presName="accentRepeatNode" presStyleLbl="solidFgAcc1" presStyleIdx="3" presStyleCnt="5"/>
      <dgm:spPr/>
    </dgm:pt>
    <dgm:pt modelId="{2FD1B058-BF55-4895-98B7-B9CF9A264101}" type="pres">
      <dgm:prSet presAssocID="{7011A41D-E705-451C-A3A3-30FB9D803DB3}" presName="text_5" presStyleLbl="node1" presStyleIdx="4" presStyleCnt="5">
        <dgm:presLayoutVars>
          <dgm:bulletEnabled val="1"/>
        </dgm:presLayoutVars>
      </dgm:prSet>
      <dgm:spPr/>
    </dgm:pt>
    <dgm:pt modelId="{368C29EC-B085-4DDA-86CA-4358CB640B60}" type="pres">
      <dgm:prSet presAssocID="{7011A41D-E705-451C-A3A3-30FB9D803DB3}" presName="accent_5" presStyleCnt="0"/>
      <dgm:spPr/>
    </dgm:pt>
    <dgm:pt modelId="{BC506FED-AB38-430E-AA0C-4CD8308D47F6}" type="pres">
      <dgm:prSet presAssocID="{7011A41D-E705-451C-A3A3-30FB9D803DB3}" presName="accentRepeatNode" presStyleLbl="solidFgAcc1" presStyleIdx="4" presStyleCnt="5"/>
      <dgm:spPr/>
    </dgm:pt>
  </dgm:ptLst>
  <dgm:cxnLst>
    <dgm:cxn modelId="{AC8FB62A-30A6-4A1F-BE35-D5991D838748}" srcId="{577EE93C-5ADA-4E14-BB5E-38A7805C2D63}" destId="{566ECF03-27A6-43BD-8D06-AECED552D5A4}" srcOrd="0" destOrd="0" parTransId="{07821E41-78AD-4023-B9A6-34D4559B77B6}" sibTransId="{20181377-AFF8-40F8-86DA-5052FA04AC9C}"/>
    <dgm:cxn modelId="{C695845E-FCF1-41E2-BD3B-3A6552CC517F}" srcId="{577EE93C-5ADA-4E14-BB5E-38A7805C2D63}" destId="{AE1222F4-A677-43F2-A1F7-7DF82225899B}" srcOrd="3" destOrd="0" parTransId="{5953DBB3-61C4-48AA-BC33-DFD3E164CC50}" sibTransId="{B59A2BC7-1D02-4B43-B068-E5248621B7C3}"/>
    <dgm:cxn modelId="{BB115E62-14D3-4868-93D5-83216CF60090}" type="presOf" srcId="{AE1222F4-A677-43F2-A1F7-7DF82225899B}" destId="{8B74EBE0-D95B-4BF1-A1C8-3F6441B8E3F1}" srcOrd="0" destOrd="0" presId="urn:microsoft.com/office/officeart/2008/layout/VerticalCurvedList"/>
    <dgm:cxn modelId="{F964D242-E428-4236-AA36-ABEA75874FB1}" type="presOf" srcId="{20181377-AFF8-40F8-86DA-5052FA04AC9C}" destId="{542B9103-3770-4E9D-BC44-D7DD3F731C15}" srcOrd="0" destOrd="0" presId="urn:microsoft.com/office/officeart/2008/layout/VerticalCurvedList"/>
    <dgm:cxn modelId="{BB04296F-1AC2-44C0-B6AC-AF31394FF59A}" srcId="{577EE93C-5ADA-4E14-BB5E-38A7805C2D63}" destId="{7011A41D-E705-451C-A3A3-30FB9D803DB3}" srcOrd="4" destOrd="0" parTransId="{FA1B9B22-8508-4AAC-851F-0A5F6FFC33A1}" sibTransId="{818E322E-BD06-4644-854C-8B6ED76A008A}"/>
    <dgm:cxn modelId="{DF361455-030F-4416-862B-EFA1EC4A8150}" type="presOf" srcId="{566ECF03-27A6-43BD-8D06-AECED552D5A4}" destId="{28E845E9-9EBE-45F5-B732-AD6AD8ABB21C}" srcOrd="0" destOrd="0" presId="urn:microsoft.com/office/officeart/2008/layout/VerticalCurvedList"/>
    <dgm:cxn modelId="{070D0E90-08AD-48C8-AA8B-BE7F40D3CE92}" type="presOf" srcId="{1BF5101E-B94E-4AEE-8A89-DB8218715C69}" destId="{0BEE7AB2-417D-4320-884B-1F5B850FAE69}" srcOrd="0" destOrd="0" presId="urn:microsoft.com/office/officeart/2008/layout/VerticalCurvedList"/>
    <dgm:cxn modelId="{F59AAC90-4827-4DC6-B0A7-36D4D2184D08}" type="presOf" srcId="{577EE93C-5ADA-4E14-BB5E-38A7805C2D63}" destId="{18539FF0-9E94-4E74-A91C-E6B3C56B6098}" srcOrd="0" destOrd="0" presId="urn:microsoft.com/office/officeart/2008/layout/VerticalCurvedList"/>
    <dgm:cxn modelId="{ECA6E0AB-7904-417A-9B9D-C06F393CC84E}" type="presOf" srcId="{7011A41D-E705-451C-A3A3-30FB9D803DB3}" destId="{2FD1B058-BF55-4895-98B7-B9CF9A264101}" srcOrd="0" destOrd="0" presId="urn:microsoft.com/office/officeart/2008/layout/VerticalCurvedList"/>
    <dgm:cxn modelId="{0C16BCB5-8CA9-4707-89F3-37B44F17F2A3}" srcId="{577EE93C-5ADA-4E14-BB5E-38A7805C2D63}" destId="{D908E41D-74EE-4A30-B04D-83CF4A15F73C}" srcOrd="1" destOrd="0" parTransId="{63FB81F0-5CA2-46B1-B9B3-DE2ABD584B98}" sibTransId="{91A6ACB7-D55F-4067-8DF4-DE78CB57BF92}"/>
    <dgm:cxn modelId="{59B6DFD7-509C-4C66-9830-510A83617E38}" type="presOf" srcId="{D908E41D-74EE-4A30-B04D-83CF4A15F73C}" destId="{22E567DF-471E-403D-8D5D-BEB70279ECDC}" srcOrd="0" destOrd="0" presId="urn:microsoft.com/office/officeart/2008/layout/VerticalCurvedList"/>
    <dgm:cxn modelId="{7B7EE7D8-7BFC-45AA-AC72-6A423955989F}" srcId="{577EE93C-5ADA-4E14-BB5E-38A7805C2D63}" destId="{1BF5101E-B94E-4AEE-8A89-DB8218715C69}" srcOrd="2" destOrd="0" parTransId="{B1F2D5E0-399F-4868-ABF8-6AA79CC0E3DA}" sibTransId="{BFF9C6D8-550D-4C39-B6E0-F16DD4BFE9B3}"/>
    <dgm:cxn modelId="{2A146005-FBA5-45A2-8F21-874A2A5935A7}" type="presParOf" srcId="{18539FF0-9E94-4E74-A91C-E6B3C56B6098}" destId="{A120B669-2B36-4DC6-B52B-557DB61C468D}" srcOrd="0" destOrd="0" presId="urn:microsoft.com/office/officeart/2008/layout/VerticalCurvedList"/>
    <dgm:cxn modelId="{CE1EBA1E-D04C-448C-83B9-FA2601960DCE}" type="presParOf" srcId="{A120B669-2B36-4DC6-B52B-557DB61C468D}" destId="{0D851D07-BD49-498A-B1CB-B08356B7AD65}" srcOrd="0" destOrd="0" presId="urn:microsoft.com/office/officeart/2008/layout/VerticalCurvedList"/>
    <dgm:cxn modelId="{EA63049C-C707-40B9-A382-BF25DA3E24F8}" type="presParOf" srcId="{0D851D07-BD49-498A-B1CB-B08356B7AD65}" destId="{799B937D-576B-4EFA-9AE4-AB8938FA5552}" srcOrd="0" destOrd="0" presId="urn:microsoft.com/office/officeart/2008/layout/VerticalCurvedList"/>
    <dgm:cxn modelId="{DD9DD187-2456-48C1-B830-7780AE5E7E4D}" type="presParOf" srcId="{0D851D07-BD49-498A-B1CB-B08356B7AD65}" destId="{542B9103-3770-4E9D-BC44-D7DD3F731C15}" srcOrd="1" destOrd="0" presId="urn:microsoft.com/office/officeart/2008/layout/VerticalCurvedList"/>
    <dgm:cxn modelId="{C4353E34-2580-4EFA-B010-06B0DC9CAA8E}" type="presParOf" srcId="{0D851D07-BD49-498A-B1CB-B08356B7AD65}" destId="{BB533119-7F94-4BF6-8929-FB8E61D246A0}" srcOrd="2" destOrd="0" presId="urn:microsoft.com/office/officeart/2008/layout/VerticalCurvedList"/>
    <dgm:cxn modelId="{74BB581B-AF15-4A37-A336-8112994E0B57}" type="presParOf" srcId="{0D851D07-BD49-498A-B1CB-B08356B7AD65}" destId="{E42BC4F8-BE6F-4226-B746-7CF425BCD494}" srcOrd="3" destOrd="0" presId="urn:microsoft.com/office/officeart/2008/layout/VerticalCurvedList"/>
    <dgm:cxn modelId="{EF99A12C-B367-4119-9895-EA1F20002356}" type="presParOf" srcId="{A120B669-2B36-4DC6-B52B-557DB61C468D}" destId="{28E845E9-9EBE-45F5-B732-AD6AD8ABB21C}" srcOrd="1" destOrd="0" presId="urn:microsoft.com/office/officeart/2008/layout/VerticalCurvedList"/>
    <dgm:cxn modelId="{59376E0A-79E1-435E-AFCB-D1EA7F142BAA}" type="presParOf" srcId="{A120B669-2B36-4DC6-B52B-557DB61C468D}" destId="{94B7AF7A-5B21-4562-A1BB-2360F970FFF6}" srcOrd="2" destOrd="0" presId="urn:microsoft.com/office/officeart/2008/layout/VerticalCurvedList"/>
    <dgm:cxn modelId="{9E63F32C-67F3-479D-9A84-5419CA9FD2F6}" type="presParOf" srcId="{94B7AF7A-5B21-4562-A1BB-2360F970FFF6}" destId="{CC2A5821-6E6D-4544-867C-B2FDA862AF23}" srcOrd="0" destOrd="0" presId="urn:microsoft.com/office/officeart/2008/layout/VerticalCurvedList"/>
    <dgm:cxn modelId="{C6943897-9D31-4081-97F8-D311C178D42A}" type="presParOf" srcId="{A120B669-2B36-4DC6-B52B-557DB61C468D}" destId="{22E567DF-471E-403D-8D5D-BEB70279ECDC}" srcOrd="3" destOrd="0" presId="urn:microsoft.com/office/officeart/2008/layout/VerticalCurvedList"/>
    <dgm:cxn modelId="{14485F59-2C7D-4E7F-BD6A-C7FC3506FA91}" type="presParOf" srcId="{A120B669-2B36-4DC6-B52B-557DB61C468D}" destId="{8379E3F3-1849-4900-8811-6C3565CA7ABD}" srcOrd="4" destOrd="0" presId="urn:microsoft.com/office/officeart/2008/layout/VerticalCurvedList"/>
    <dgm:cxn modelId="{96A7BC7A-5354-4DFF-9010-BA74D0EDEEBA}" type="presParOf" srcId="{8379E3F3-1849-4900-8811-6C3565CA7ABD}" destId="{80937064-1D99-4F96-BB6A-80AC58257732}" srcOrd="0" destOrd="0" presId="urn:microsoft.com/office/officeart/2008/layout/VerticalCurvedList"/>
    <dgm:cxn modelId="{72B845B8-6082-4191-BA3A-83E46E1A6BDE}" type="presParOf" srcId="{A120B669-2B36-4DC6-B52B-557DB61C468D}" destId="{0BEE7AB2-417D-4320-884B-1F5B850FAE69}" srcOrd="5" destOrd="0" presId="urn:microsoft.com/office/officeart/2008/layout/VerticalCurvedList"/>
    <dgm:cxn modelId="{3DD4BA87-FBFB-4E51-9C14-3BD734AD3974}" type="presParOf" srcId="{A120B669-2B36-4DC6-B52B-557DB61C468D}" destId="{90495FB7-D5F4-49F1-A266-8E16AF85F6E9}" srcOrd="6" destOrd="0" presId="urn:microsoft.com/office/officeart/2008/layout/VerticalCurvedList"/>
    <dgm:cxn modelId="{2B1C8BA0-D80E-4768-A1FF-F37D24D4C47A}" type="presParOf" srcId="{90495FB7-D5F4-49F1-A266-8E16AF85F6E9}" destId="{24A76CDD-247A-4988-9858-2337D0BFFED2}" srcOrd="0" destOrd="0" presId="urn:microsoft.com/office/officeart/2008/layout/VerticalCurvedList"/>
    <dgm:cxn modelId="{C703B9F2-DB62-4B61-9960-FEFBA81C65CE}" type="presParOf" srcId="{A120B669-2B36-4DC6-B52B-557DB61C468D}" destId="{8B74EBE0-D95B-4BF1-A1C8-3F6441B8E3F1}" srcOrd="7" destOrd="0" presId="urn:microsoft.com/office/officeart/2008/layout/VerticalCurvedList"/>
    <dgm:cxn modelId="{C0A2D93F-8691-4770-9CB4-57C183DF68B0}" type="presParOf" srcId="{A120B669-2B36-4DC6-B52B-557DB61C468D}" destId="{4A76379E-740A-428C-8B14-599F9C87C057}" srcOrd="8" destOrd="0" presId="urn:microsoft.com/office/officeart/2008/layout/VerticalCurvedList"/>
    <dgm:cxn modelId="{E4C9DCE7-E09F-4C3E-987F-405DD5ADDA53}" type="presParOf" srcId="{4A76379E-740A-428C-8B14-599F9C87C057}" destId="{8A2CE0D1-AB62-46F0-B7AE-9E250CC2BC04}" srcOrd="0" destOrd="0" presId="urn:microsoft.com/office/officeart/2008/layout/VerticalCurvedList"/>
    <dgm:cxn modelId="{22651AA2-6DF1-4BA8-8904-84DAD75F4A64}" type="presParOf" srcId="{A120B669-2B36-4DC6-B52B-557DB61C468D}" destId="{2FD1B058-BF55-4895-98B7-B9CF9A264101}" srcOrd="9" destOrd="0" presId="urn:microsoft.com/office/officeart/2008/layout/VerticalCurvedList"/>
    <dgm:cxn modelId="{3AE1FFEC-101B-4AED-B3CF-A7A611D8B18D}" type="presParOf" srcId="{A120B669-2B36-4DC6-B52B-557DB61C468D}" destId="{368C29EC-B085-4DDA-86CA-4358CB640B60}" srcOrd="10" destOrd="0" presId="urn:microsoft.com/office/officeart/2008/layout/VerticalCurvedList"/>
    <dgm:cxn modelId="{9A8D9713-8973-4EB1-8012-272527FDD4A9}" type="presParOf" srcId="{368C29EC-B085-4DDA-86CA-4358CB640B60}" destId="{BC506FED-AB38-430E-AA0C-4CD8308D47F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B9103-3770-4E9D-BC44-D7DD3F731C15}">
      <dsp:nvSpPr>
        <dsp:cNvPr id="0" name=""/>
        <dsp:cNvSpPr/>
      </dsp:nvSpPr>
      <dsp:spPr>
        <a:xfrm>
          <a:off x="-5510330" y="-843663"/>
          <a:ext cx="6560952" cy="6560952"/>
        </a:xfrm>
        <a:prstGeom prst="blockArc">
          <a:avLst>
            <a:gd name="adj1" fmla="val 18900000"/>
            <a:gd name="adj2" fmla="val 2700000"/>
            <a:gd name="adj3" fmla="val 329"/>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E845E9-9EBE-45F5-B732-AD6AD8ABB21C}">
      <dsp:nvSpPr>
        <dsp:cNvPr id="0" name=""/>
        <dsp:cNvSpPr/>
      </dsp:nvSpPr>
      <dsp:spPr>
        <a:xfrm>
          <a:off x="459352" y="304504"/>
          <a:ext cx="6940273" cy="6093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710" tIns="68580" rIns="68580" bIns="68580" numCol="1" spcCol="1270" anchor="ctr" anchorCtr="0">
          <a:noAutofit/>
        </a:bodyPr>
        <a:lstStyle/>
        <a:p>
          <a:pPr marL="0" lvl="0" indent="0" algn="l" defTabSz="1200150">
            <a:lnSpc>
              <a:spcPct val="90000"/>
            </a:lnSpc>
            <a:spcBef>
              <a:spcPct val="0"/>
            </a:spcBef>
            <a:spcAft>
              <a:spcPct val="35000"/>
            </a:spcAft>
            <a:buNone/>
          </a:pPr>
          <a:r>
            <a:rPr lang="fa-IR" sz="2700" kern="1200" dirty="0">
              <a:latin typeface="Tahoma" panose="020B0604030504040204" pitchFamily="34" charset="0"/>
              <a:ea typeface="Tahoma" panose="020B0604030504040204" pitchFamily="34" charset="0"/>
              <a:cs typeface="Tahoma" panose="020B0604030504040204" pitchFamily="34" charset="0"/>
            </a:rPr>
            <a:t>اعتبار جهانی</a:t>
          </a:r>
          <a:endParaRPr lang="en-US" sz="2700" kern="1200" dirty="0">
            <a:latin typeface="Tahoma" panose="020B0604030504040204" pitchFamily="34" charset="0"/>
            <a:ea typeface="Tahoma" panose="020B0604030504040204" pitchFamily="34" charset="0"/>
            <a:cs typeface="Tahoma" panose="020B0604030504040204" pitchFamily="34" charset="0"/>
          </a:endParaRPr>
        </a:p>
      </dsp:txBody>
      <dsp:txXfrm>
        <a:off x="459352" y="304504"/>
        <a:ext cx="6940273" cy="609398"/>
      </dsp:txXfrm>
    </dsp:sp>
    <dsp:sp modelId="{CC2A5821-6E6D-4544-867C-B2FDA862AF23}">
      <dsp:nvSpPr>
        <dsp:cNvPr id="0" name=""/>
        <dsp:cNvSpPr/>
      </dsp:nvSpPr>
      <dsp:spPr>
        <a:xfrm>
          <a:off x="78478" y="228329"/>
          <a:ext cx="761747" cy="7617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E567DF-471E-403D-8D5D-BEB70279ECDC}">
      <dsp:nvSpPr>
        <dsp:cNvPr id="0" name=""/>
        <dsp:cNvSpPr/>
      </dsp:nvSpPr>
      <dsp:spPr>
        <a:xfrm>
          <a:off x="896029" y="1218308"/>
          <a:ext cx="6503596" cy="6093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710" tIns="68580" rIns="68580" bIns="68580" numCol="1" spcCol="1270" anchor="ctr" anchorCtr="0">
          <a:noAutofit/>
        </a:bodyPr>
        <a:lstStyle/>
        <a:p>
          <a:pPr marL="0" lvl="0" indent="0" algn="l" defTabSz="1200150">
            <a:lnSpc>
              <a:spcPct val="90000"/>
            </a:lnSpc>
            <a:spcBef>
              <a:spcPct val="0"/>
            </a:spcBef>
            <a:spcAft>
              <a:spcPct val="35000"/>
            </a:spcAft>
            <a:buNone/>
          </a:pPr>
          <a:r>
            <a:rPr lang="fa-IR" sz="2700" kern="1200" dirty="0">
              <a:latin typeface="Tahoma" panose="020B0604030504040204" pitchFamily="34" charset="0"/>
              <a:ea typeface="Tahoma" panose="020B0604030504040204" pitchFamily="34" charset="0"/>
              <a:cs typeface="Tahoma" panose="020B0604030504040204" pitchFamily="34" charset="0"/>
            </a:rPr>
            <a:t>نیروی انسانی مجرب</a:t>
          </a:r>
          <a:r>
            <a:rPr lang="en-US" sz="2700" kern="1200" dirty="0">
              <a:latin typeface="Tahoma" panose="020B0604030504040204" pitchFamily="34" charset="0"/>
              <a:ea typeface="Tahoma" panose="020B0604030504040204" pitchFamily="34" charset="0"/>
              <a:cs typeface="Tahoma" panose="020B0604030504040204" pitchFamily="34" charset="0"/>
            </a:rPr>
            <a:t> </a:t>
          </a:r>
          <a:r>
            <a:rPr lang="fa-IR" sz="2700" kern="1200" dirty="0">
              <a:latin typeface="Tahoma" panose="020B0604030504040204" pitchFamily="34" charset="0"/>
              <a:ea typeface="Tahoma" panose="020B0604030504040204" pitchFamily="34" charset="0"/>
              <a:cs typeface="Tahoma" panose="020B0604030504040204" pitchFamily="34" charset="0"/>
            </a:rPr>
            <a:t> تجربه بین المللی و</a:t>
          </a:r>
          <a:endParaRPr lang="en-US" sz="2700" kern="1200" dirty="0">
            <a:latin typeface="Tahoma" panose="020B0604030504040204" pitchFamily="34" charset="0"/>
            <a:ea typeface="Tahoma" panose="020B0604030504040204" pitchFamily="34" charset="0"/>
            <a:cs typeface="Tahoma" panose="020B0604030504040204" pitchFamily="34" charset="0"/>
          </a:endParaRPr>
        </a:p>
      </dsp:txBody>
      <dsp:txXfrm>
        <a:off x="896029" y="1218308"/>
        <a:ext cx="6503596" cy="609398"/>
      </dsp:txXfrm>
    </dsp:sp>
    <dsp:sp modelId="{80937064-1D99-4F96-BB6A-80AC58257732}">
      <dsp:nvSpPr>
        <dsp:cNvPr id="0" name=""/>
        <dsp:cNvSpPr/>
      </dsp:nvSpPr>
      <dsp:spPr>
        <a:xfrm>
          <a:off x="515155" y="1142134"/>
          <a:ext cx="761747" cy="7617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EE7AB2-417D-4320-884B-1F5B850FAE69}">
      <dsp:nvSpPr>
        <dsp:cNvPr id="0" name=""/>
        <dsp:cNvSpPr/>
      </dsp:nvSpPr>
      <dsp:spPr>
        <a:xfrm>
          <a:off x="1030053" y="2132113"/>
          <a:ext cx="6369572" cy="6093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710" tIns="68580" rIns="68580" bIns="68580" numCol="1" spcCol="1270" anchor="ctr" anchorCtr="0">
          <a:noAutofit/>
        </a:bodyPr>
        <a:lstStyle/>
        <a:p>
          <a:pPr marL="0" lvl="0" indent="0" algn="l" defTabSz="1200150">
            <a:lnSpc>
              <a:spcPct val="90000"/>
            </a:lnSpc>
            <a:spcBef>
              <a:spcPct val="0"/>
            </a:spcBef>
            <a:spcAft>
              <a:spcPct val="35000"/>
            </a:spcAft>
            <a:buNone/>
          </a:pPr>
          <a:r>
            <a:rPr lang="fa-IR" sz="2700" kern="1200" dirty="0">
              <a:latin typeface="Tahoma" panose="020B0604030504040204" pitchFamily="34" charset="0"/>
              <a:ea typeface="Tahoma" panose="020B0604030504040204" pitchFamily="34" charset="0"/>
              <a:cs typeface="Tahoma" panose="020B0604030504040204" pitchFamily="34" charset="0"/>
            </a:rPr>
            <a:t>زبان انگلیسی</a:t>
          </a:r>
          <a:endParaRPr lang="en-US" sz="2700" kern="1200" dirty="0">
            <a:latin typeface="Tahoma" panose="020B0604030504040204" pitchFamily="34" charset="0"/>
            <a:ea typeface="Tahoma" panose="020B0604030504040204" pitchFamily="34" charset="0"/>
            <a:cs typeface="Tahoma" panose="020B0604030504040204" pitchFamily="34" charset="0"/>
          </a:endParaRPr>
        </a:p>
      </dsp:txBody>
      <dsp:txXfrm>
        <a:off x="1030053" y="2132113"/>
        <a:ext cx="6369572" cy="609398"/>
      </dsp:txXfrm>
    </dsp:sp>
    <dsp:sp modelId="{24A76CDD-247A-4988-9858-2337D0BFFED2}">
      <dsp:nvSpPr>
        <dsp:cNvPr id="0" name=""/>
        <dsp:cNvSpPr/>
      </dsp:nvSpPr>
      <dsp:spPr>
        <a:xfrm>
          <a:off x="649180" y="2055938"/>
          <a:ext cx="761747" cy="7617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74EBE0-D95B-4BF1-A1C8-3F6441B8E3F1}">
      <dsp:nvSpPr>
        <dsp:cNvPr id="0" name=""/>
        <dsp:cNvSpPr/>
      </dsp:nvSpPr>
      <dsp:spPr>
        <a:xfrm>
          <a:off x="896029" y="3045918"/>
          <a:ext cx="6503596" cy="6093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710" tIns="68580" rIns="68580" bIns="68580" numCol="1" spcCol="1270" anchor="ctr" anchorCtr="0">
          <a:noAutofit/>
        </a:bodyPr>
        <a:lstStyle/>
        <a:p>
          <a:pPr marL="0" lvl="0" indent="0" algn="l" defTabSz="1200150">
            <a:lnSpc>
              <a:spcPct val="90000"/>
            </a:lnSpc>
            <a:spcBef>
              <a:spcPct val="0"/>
            </a:spcBef>
            <a:spcAft>
              <a:spcPct val="35000"/>
            </a:spcAft>
            <a:buNone/>
          </a:pPr>
          <a:r>
            <a:rPr lang="fa-IR" sz="2700" kern="1200" dirty="0">
              <a:latin typeface="Tahoma" panose="020B0604030504040204" pitchFamily="34" charset="0"/>
              <a:ea typeface="Tahoma" panose="020B0604030504040204" pitchFamily="34" charset="0"/>
              <a:cs typeface="Tahoma" panose="020B0604030504040204" pitchFamily="34" charset="0"/>
            </a:rPr>
            <a:t>هزینه رقابتی</a:t>
          </a:r>
          <a:endParaRPr lang="en-US" sz="2700" kern="1200" dirty="0">
            <a:latin typeface="Tahoma" panose="020B0604030504040204" pitchFamily="34" charset="0"/>
            <a:ea typeface="Tahoma" panose="020B0604030504040204" pitchFamily="34" charset="0"/>
            <a:cs typeface="Tahoma" panose="020B0604030504040204" pitchFamily="34" charset="0"/>
          </a:endParaRPr>
        </a:p>
      </dsp:txBody>
      <dsp:txXfrm>
        <a:off x="896029" y="3045918"/>
        <a:ext cx="6503596" cy="609398"/>
      </dsp:txXfrm>
    </dsp:sp>
    <dsp:sp modelId="{8A2CE0D1-AB62-46F0-B7AE-9E250CC2BC04}">
      <dsp:nvSpPr>
        <dsp:cNvPr id="0" name=""/>
        <dsp:cNvSpPr/>
      </dsp:nvSpPr>
      <dsp:spPr>
        <a:xfrm>
          <a:off x="515155" y="2969743"/>
          <a:ext cx="761747" cy="7617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D1B058-BF55-4895-98B7-B9CF9A264101}">
      <dsp:nvSpPr>
        <dsp:cNvPr id="0" name=""/>
        <dsp:cNvSpPr/>
      </dsp:nvSpPr>
      <dsp:spPr>
        <a:xfrm>
          <a:off x="459352" y="3959722"/>
          <a:ext cx="6940273" cy="60939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3710" tIns="68580" rIns="68580" bIns="68580" numCol="1" spcCol="1270" anchor="ctr" anchorCtr="0">
          <a:noAutofit/>
        </a:bodyPr>
        <a:lstStyle/>
        <a:p>
          <a:pPr marL="0" lvl="0" indent="0" algn="l" defTabSz="1200150">
            <a:lnSpc>
              <a:spcPct val="90000"/>
            </a:lnSpc>
            <a:spcBef>
              <a:spcPct val="0"/>
            </a:spcBef>
            <a:spcAft>
              <a:spcPct val="35000"/>
            </a:spcAft>
            <a:buNone/>
          </a:pPr>
          <a:r>
            <a:rPr lang="fa-IR" sz="2700" kern="1200" dirty="0">
              <a:latin typeface="Tahoma" panose="020B0604030504040204" pitchFamily="34" charset="0"/>
              <a:ea typeface="Tahoma" panose="020B0604030504040204" pitchFamily="34" charset="0"/>
              <a:cs typeface="Tahoma" panose="020B0604030504040204" pitchFamily="34" charset="0"/>
            </a:rPr>
            <a:t>روابط مناسب سیاسی</a:t>
          </a:r>
          <a:endParaRPr lang="en-US" sz="2700" kern="1200" dirty="0">
            <a:latin typeface="Tahoma" panose="020B0604030504040204" pitchFamily="34" charset="0"/>
            <a:ea typeface="Tahoma" panose="020B0604030504040204" pitchFamily="34" charset="0"/>
            <a:cs typeface="Tahoma" panose="020B0604030504040204" pitchFamily="34" charset="0"/>
          </a:endParaRPr>
        </a:p>
      </dsp:txBody>
      <dsp:txXfrm>
        <a:off x="459352" y="3959722"/>
        <a:ext cx="6940273" cy="609398"/>
      </dsp:txXfrm>
    </dsp:sp>
    <dsp:sp modelId="{BC506FED-AB38-430E-AA0C-4CD8308D47F6}">
      <dsp:nvSpPr>
        <dsp:cNvPr id="0" name=""/>
        <dsp:cNvSpPr/>
      </dsp:nvSpPr>
      <dsp:spPr>
        <a:xfrm>
          <a:off x="78478" y="3883548"/>
          <a:ext cx="761747" cy="761747"/>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5383BDCA-86C8-48A2-9811-53F3BC13967C}" type="datetimeFigureOut">
              <a:rPr lang="en-US" smtClean="0"/>
              <a:t>7/22/2019</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4A86AAA2-821C-4AE3-830C-341CEC469FA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83BDCA-86C8-48A2-9811-53F3BC13967C}"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6AAA2-821C-4AE3-830C-341CEC469F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383BDCA-86C8-48A2-9811-53F3BC13967C}" type="datetimeFigureOut">
              <a:rPr lang="en-US" smtClean="0"/>
              <a:t>7/22/2019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86AAA2-821C-4AE3-830C-341CEC469F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5383BDCA-86C8-48A2-9811-53F3BC13967C}" type="datetimeFigureOut">
              <a:rPr lang="en-US" smtClean="0"/>
              <a:t>7/22/2019</a:t>
            </a:fld>
            <a:endParaRPr lang="en-US"/>
          </a:p>
        </p:txBody>
      </p:sp>
      <p:sp>
        <p:nvSpPr>
          <p:cNvPr id="9" name="Slide Number Placeholder 8"/>
          <p:cNvSpPr>
            <a:spLocks noGrp="1"/>
          </p:cNvSpPr>
          <p:nvPr>
            <p:ph type="sldNum" sz="quarter" idx="15"/>
          </p:nvPr>
        </p:nvSpPr>
        <p:spPr/>
        <p:txBody>
          <a:bodyPr rtlCol="0"/>
          <a:lstStyle/>
          <a:p>
            <a:fld id="{4A86AAA2-821C-4AE3-830C-341CEC469FA3}" type="slidenum">
              <a:rPr lang="en-US" smtClean="0"/>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383BDCA-86C8-48A2-9811-53F3BC13967C}" type="datetimeFigureOut">
              <a:rPr lang="en-US" smtClean="0"/>
              <a:t>7/22/2019</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4A86AAA2-821C-4AE3-830C-341CEC469FA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383BDCA-86C8-48A2-9811-53F3BC13967C}" type="datetimeFigureOut">
              <a:rPr lang="en-US" smtClean="0"/>
              <a:t>7/22/2019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86AAA2-821C-4AE3-830C-341CEC469FA3}" type="slidenum">
              <a:rPr lang="en-US" smtClean="0"/>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5383BDCA-86C8-48A2-9811-53F3BC13967C}" type="datetimeFigureOut">
              <a:rPr lang="en-US" smtClean="0"/>
              <a:t>7/22/2019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86AAA2-821C-4AE3-830C-341CEC469FA3}" type="slidenum">
              <a:rPr lang="en-US" smtClean="0"/>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5383BDCA-86C8-48A2-9811-53F3BC13967C}" type="datetimeFigureOut">
              <a:rPr lang="en-US" smtClean="0"/>
              <a:t>7/22/2019</a:t>
            </a:fld>
            <a:endParaRPr lang="en-US"/>
          </a:p>
        </p:txBody>
      </p:sp>
      <p:sp>
        <p:nvSpPr>
          <p:cNvPr id="7" name="Slide Number Placeholder 6"/>
          <p:cNvSpPr>
            <a:spLocks noGrp="1"/>
          </p:cNvSpPr>
          <p:nvPr>
            <p:ph type="sldNum" sz="quarter" idx="11"/>
          </p:nvPr>
        </p:nvSpPr>
        <p:spPr/>
        <p:txBody>
          <a:bodyPr rtlCol="0"/>
          <a:lstStyle/>
          <a:p>
            <a:fld id="{4A86AAA2-821C-4AE3-830C-341CEC469FA3}" type="slidenum">
              <a:rPr lang="en-US" smtClean="0"/>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3BDCA-86C8-48A2-9811-53F3BC13967C}" type="datetimeFigureOut">
              <a:rPr lang="en-US" smtClean="0"/>
              <a:t>7/22/2019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86AAA2-821C-4AE3-830C-341CEC469F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5383BDCA-86C8-48A2-9811-53F3BC13967C}" type="datetimeFigureOut">
              <a:rPr lang="en-US" smtClean="0"/>
              <a:t>7/22/2019</a:t>
            </a:fld>
            <a:endParaRPr lang="en-US"/>
          </a:p>
        </p:txBody>
      </p:sp>
      <p:sp>
        <p:nvSpPr>
          <p:cNvPr id="22" name="Slide Number Placeholder 21"/>
          <p:cNvSpPr>
            <a:spLocks noGrp="1"/>
          </p:cNvSpPr>
          <p:nvPr>
            <p:ph type="sldNum" sz="quarter" idx="15"/>
          </p:nvPr>
        </p:nvSpPr>
        <p:spPr/>
        <p:txBody>
          <a:bodyPr rtlCol="0"/>
          <a:lstStyle/>
          <a:p>
            <a:fld id="{4A86AAA2-821C-4AE3-830C-341CEC469FA3}" type="slidenum">
              <a:rPr lang="en-US" smtClean="0"/>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383BDCA-86C8-48A2-9811-53F3BC13967C}" type="datetimeFigureOut">
              <a:rPr lang="en-US" smtClean="0"/>
              <a:t>7/22/2019</a:t>
            </a:fld>
            <a:endParaRPr lang="en-US"/>
          </a:p>
        </p:txBody>
      </p:sp>
      <p:sp>
        <p:nvSpPr>
          <p:cNvPr id="18" name="Slide Number Placeholder 17"/>
          <p:cNvSpPr>
            <a:spLocks noGrp="1"/>
          </p:cNvSpPr>
          <p:nvPr>
            <p:ph type="sldNum" sz="quarter" idx="11"/>
          </p:nvPr>
        </p:nvSpPr>
        <p:spPr/>
        <p:txBody>
          <a:bodyPr rtlCol="0"/>
          <a:lstStyle/>
          <a:p>
            <a:fld id="{4A86AAA2-821C-4AE3-830C-341CEC469FA3}" type="slidenum">
              <a:rPr lang="en-US" smtClean="0"/>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383BDCA-86C8-48A2-9811-53F3BC13967C}" type="datetimeFigureOut">
              <a:rPr lang="en-US" smtClean="0"/>
              <a:t>7/22/2019</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4A86AAA2-821C-4AE3-830C-341CEC469FA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Behbud</a:t>
            </a:r>
            <a:r>
              <a:rPr lang="en-US" dirty="0"/>
              <a:t> </a:t>
            </a:r>
            <a:r>
              <a:rPr lang="en-US" dirty="0" err="1"/>
              <a:t>Tajhiz</a:t>
            </a:r>
            <a:r>
              <a:rPr lang="en-US" dirty="0"/>
              <a:t> </a:t>
            </a:r>
            <a:r>
              <a:rPr lang="en-US" dirty="0" err="1"/>
              <a:t>Behin</a:t>
            </a:r>
            <a:r>
              <a:rPr lang="en-US" dirty="0"/>
              <a:t> </a:t>
            </a:r>
            <a:r>
              <a:rPr lang="en-US" dirty="0" err="1"/>
              <a:t>Andish</a:t>
            </a:r>
            <a:endParaRPr lang="en-US" dirty="0"/>
          </a:p>
        </p:txBody>
      </p:sp>
      <p:sp>
        <p:nvSpPr>
          <p:cNvPr id="3" name="Subtitle 2"/>
          <p:cNvSpPr>
            <a:spLocks noGrp="1"/>
          </p:cNvSpPr>
          <p:nvPr>
            <p:ph type="subTitle" idx="1"/>
          </p:nvPr>
        </p:nvSpPr>
        <p:spPr/>
        <p:txBody>
          <a:bodyPr/>
          <a:lstStyle/>
          <a:p>
            <a:r>
              <a:rPr lang="en-US" dirty="0"/>
              <a:t>NABL Accreditation</a:t>
            </a:r>
          </a:p>
        </p:txBody>
      </p:sp>
      <p:pic>
        <p:nvPicPr>
          <p:cNvPr id="1026" name="Picture 2" descr="C:\Users\torabi\Downloads\نهایی-برجسته.pngبدون-بک.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60286" y="92808"/>
            <a:ext cx="1224136" cy="1224136"/>
          </a:xfrm>
          <a:prstGeom prst="rect">
            <a:avLst/>
          </a:prstGeom>
          <a:noFill/>
          <a:extLst>
            <a:ext uri="{909E8E84-426E-40DD-AFC4-6F175D3DCCD1}">
              <a14:hiddenFill xmlns:a14="http://schemas.microsoft.com/office/drawing/2010/main">
                <a:solidFill>
                  <a:srgbClr val="FFFFFF"/>
                </a:solidFill>
              </a14:hiddenFill>
            </a:ext>
          </a:extLst>
        </p:spPr>
      </p:pic>
      <p:pic>
        <p:nvPicPr>
          <p:cNvPr id="5" name="Google Shape;249;p20" descr="https://nablwp.qci.org.in/Content/images/Logo.JPG">
            <a:extLst>
              <a:ext uri="{FF2B5EF4-FFF2-40B4-BE49-F238E27FC236}">
                <a16:creationId xmlns:a16="http://schemas.microsoft.com/office/drawing/2014/main" id="{66B7A3A0-F883-4AFC-BFDE-BEC158AA807D}"/>
              </a:ext>
            </a:extLst>
          </p:cNvPr>
          <p:cNvPicPr preferRelativeResize="0">
            <a:picLocks noChangeAspect="1"/>
          </p:cNvPicPr>
          <p:nvPr/>
        </p:nvPicPr>
        <p:blipFill rotWithShape="1">
          <a:blip r:embed="rId3">
            <a:alphaModFix/>
          </a:blip>
          <a:srcRect/>
          <a:stretch/>
        </p:blipFill>
        <p:spPr>
          <a:xfrm>
            <a:off x="1763688" y="116632"/>
            <a:ext cx="1224136" cy="1548289"/>
          </a:xfrm>
          <a:prstGeom prst="rect">
            <a:avLst/>
          </a:prstGeom>
          <a:noFill/>
          <a:ln>
            <a:noFill/>
          </a:ln>
        </p:spPr>
      </p:pic>
      <p:sp>
        <p:nvSpPr>
          <p:cNvPr id="4" name="Rectangle 3">
            <a:extLst>
              <a:ext uri="{FF2B5EF4-FFF2-40B4-BE49-F238E27FC236}">
                <a16:creationId xmlns:a16="http://schemas.microsoft.com/office/drawing/2014/main" id="{B3DD3424-A657-4BB7-AD9F-ABD7B4F8A781}"/>
              </a:ext>
            </a:extLst>
          </p:cNvPr>
          <p:cNvSpPr/>
          <p:nvPr/>
        </p:nvSpPr>
        <p:spPr>
          <a:xfrm>
            <a:off x="3131840" y="1412776"/>
            <a:ext cx="936104" cy="2398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BTBA</a:t>
            </a:r>
          </a:p>
        </p:txBody>
      </p:sp>
    </p:spTree>
    <p:extLst>
      <p:ext uri="{BB962C8B-B14F-4D97-AF65-F5344CB8AC3E}">
        <p14:creationId xmlns:p14="http://schemas.microsoft.com/office/powerpoint/2010/main" val="3524053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cs typeface="2  Nazanin" panose="00000400000000000000" pitchFamily="2" charset="-78"/>
              </a:rPr>
              <a:t>حضور بین المللی </a:t>
            </a:r>
            <a:r>
              <a:rPr lang="en-US" dirty="0">
                <a:cs typeface="2  Nazanin" panose="00000400000000000000" pitchFamily="2" charset="-78"/>
              </a:rPr>
              <a:t>International presence)</a:t>
            </a:r>
            <a:r>
              <a:rPr lang="fa-IR" dirty="0">
                <a:cs typeface="2  Nazanin" panose="00000400000000000000" pitchFamily="2" charset="-78"/>
              </a:rPr>
              <a:t>)</a:t>
            </a:r>
            <a:endParaRPr lang="en-US" dirty="0">
              <a:cs typeface="2  Nazanin" panose="00000400000000000000" pitchFamily="2" charset="-78"/>
            </a:endParaRPr>
          </a:p>
        </p:txBody>
      </p:sp>
      <p:sp>
        <p:nvSpPr>
          <p:cNvPr id="3" name="Content Placeholder 2"/>
          <p:cNvSpPr>
            <a:spLocks noGrp="1"/>
          </p:cNvSpPr>
          <p:nvPr>
            <p:ph sz="quarter" idx="1"/>
          </p:nvPr>
        </p:nvSpPr>
        <p:spPr/>
        <p:txBody>
          <a:bodyPr/>
          <a:lstStyle/>
          <a:p>
            <a:pPr marL="0" indent="0" algn="r" rtl="1">
              <a:buNone/>
            </a:pPr>
            <a:r>
              <a:rPr lang="fa-IR" dirty="0">
                <a:latin typeface="Tahoma" panose="020B0604030504040204" pitchFamily="34" charset="0"/>
                <a:ea typeface="Tahoma" panose="020B0604030504040204" pitchFamily="34" charset="0"/>
                <a:cs typeface="Tahoma" panose="020B0604030504040204" pitchFamily="34" charset="0"/>
              </a:rPr>
              <a:t>حضور قوی بین المللی از جمله:</a:t>
            </a:r>
          </a:p>
          <a:p>
            <a:pPr algn="r" rtl="1"/>
            <a:r>
              <a:rPr lang="fa-IR" dirty="0">
                <a:latin typeface="Tahoma" panose="020B0604030504040204" pitchFamily="34" charset="0"/>
                <a:ea typeface="Tahoma" panose="020B0604030504040204" pitchFamily="34" charset="0"/>
                <a:cs typeface="Tahoma" panose="020B0604030504040204" pitchFamily="34" charset="0"/>
              </a:rPr>
              <a:t>مدیر عامل </a:t>
            </a:r>
            <a:r>
              <a:rPr lang="en-US" dirty="0">
                <a:latin typeface="Tahoma" panose="020B0604030504040204" pitchFamily="34" charset="0"/>
                <a:ea typeface="Tahoma" panose="020B0604030504040204" pitchFamily="34" charset="0"/>
                <a:cs typeface="Tahoma" panose="020B0604030504040204" pitchFamily="34" charset="0"/>
              </a:rPr>
              <a:t>NABL</a:t>
            </a:r>
            <a:r>
              <a:rPr lang="fa-IR" dirty="0">
                <a:latin typeface="Tahoma" panose="020B0604030504040204" pitchFamily="34" charset="0"/>
                <a:ea typeface="Tahoma" panose="020B0604030504040204" pitchFamily="34" charset="0"/>
                <a:cs typeface="Tahoma" panose="020B0604030504040204" pitchFamily="34" charset="0"/>
              </a:rPr>
              <a:t> بیش از سه سال عضو هیئت مدیره </a:t>
            </a:r>
            <a:r>
              <a:rPr lang="en-US" dirty="0">
                <a:latin typeface="Tahoma" panose="020B0604030504040204" pitchFamily="34" charset="0"/>
                <a:ea typeface="Tahoma" panose="020B0604030504040204" pitchFamily="34" charset="0"/>
                <a:cs typeface="Tahoma" panose="020B0604030504040204" pitchFamily="34" charset="0"/>
              </a:rPr>
              <a:t>APLAC</a:t>
            </a:r>
            <a:r>
              <a:rPr lang="fa-IR" dirty="0">
                <a:latin typeface="Tahoma" panose="020B0604030504040204" pitchFamily="34" charset="0"/>
                <a:ea typeface="Tahoma" panose="020B0604030504040204" pitchFamily="34" charset="0"/>
                <a:cs typeface="Tahoma" panose="020B0604030504040204" pitchFamily="34" charset="0"/>
              </a:rPr>
              <a:t> بوده است.</a:t>
            </a:r>
          </a:p>
          <a:p>
            <a:pPr algn="r" rtl="1"/>
            <a:r>
              <a:rPr lang="fa-IR" dirty="0">
                <a:latin typeface="Tahoma" panose="020B0604030504040204" pitchFamily="34" charset="0"/>
                <a:ea typeface="Tahoma" panose="020B0604030504040204" pitchFamily="34" charset="0"/>
                <a:cs typeface="Tahoma" panose="020B0604030504040204" pitchFamily="34" charset="0"/>
              </a:rPr>
              <a:t>در اختیار داشتن بیش از 10 ارزیاب بین المللی جهت ارزیابی بیش از 30 نهاد تایید صلاحیت </a:t>
            </a:r>
            <a:r>
              <a:rPr lang="en-US" dirty="0">
                <a:latin typeface="Tahoma" panose="020B0604030504040204" pitchFamily="34" charset="0"/>
                <a:ea typeface="Tahoma" panose="020B0604030504040204" pitchFamily="34" charset="0"/>
                <a:cs typeface="Tahoma" panose="020B0604030504040204" pitchFamily="34" charset="0"/>
              </a:rPr>
              <a:t>AB)</a:t>
            </a:r>
            <a:r>
              <a:rPr lang="fa-IR" dirty="0">
                <a:latin typeface="Tahoma" panose="020B0604030504040204" pitchFamily="34" charset="0"/>
                <a:ea typeface="Tahoma" panose="020B0604030504040204" pitchFamily="34" charset="0"/>
                <a:cs typeface="Tahoma" panose="020B0604030504040204" pitchFamily="34" charset="0"/>
              </a:rPr>
              <a:t>) تحت نظارت:</a:t>
            </a:r>
            <a:br>
              <a:rPr lang="fa-IR"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APLAC/ILAC/AFRAC/ARAC/SADCA &amp; IAF</a:t>
            </a:r>
            <a:r>
              <a:rPr lang="fa-IR" dirty="0">
                <a:latin typeface="Tahoma" panose="020B0604030504040204" pitchFamily="34" charset="0"/>
                <a:ea typeface="Tahoma" panose="020B0604030504040204" pitchFamily="34" charset="0"/>
                <a:cs typeface="Tahoma" panose="020B0604030504040204" pitchFamily="34" charset="0"/>
              </a:rPr>
              <a:t> </a:t>
            </a:r>
          </a:p>
          <a:p>
            <a:pPr algn="r" rtl="1"/>
            <a:r>
              <a:rPr lang="fa-IR" dirty="0">
                <a:latin typeface="Tahoma" panose="020B0604030504040204" pitchFamily="34" charset="0"/>
                <a:ea typeface="Tahoma" panose="020B0604030504040204" pitchFamily="34" charset="0"/>
                <a:cs typeface="Tahoma" panose="020B0604030504040204" pitchFamily="34" charset="0"/>
              </a:rPr>
              <a:t>اجرای قراردادهای ایجاد و توسعه </a:t>
            </a:r>
            <a:r>
              <a:rPr lang="en-US" dirty="0">
                <a:latin typeface="Tahoma" panose="020B0604030504040204" pitchFamily="34" charset="0"/>
                <a:ea typeface="Tahoma" panose="020B0604030504040204" pitchFamily="34" charset="0"/>
                <a:cs typeface="Tahoma" panose="020B0604030504040204" pitchFamily="34" charset="0"/>
              </a:rPr>
              <a:t>AB</a:t>
            </a:r>
            <a:r>
              <a:rPr lang="fa-IR" dirty="0">
                <a:latin typeface="Tahoma" panose="020B0604030504040204" pitchFamily="34" charset="0"/>
                <a:ea typeface="Tahoma" panose="020B0604030504040204" pitchFamily="34" charset="0"/>
                <a:cs typeface="Tahoma" panose="020B0604030504040204" pitchFamily="34" charset="0"/>
              </a:rPr>
              <a:t> در کشورهای:</a:t>
            </a:r>
            <a:br>
              <a:rPr lang="fa-IR" dirty="0">
                <a:latin typeface="Tahoma" panose="020B0604030504040204" pitchFamily="34" charset="0"/>
                <a:ea typeface="Tahoma" panose="020B0604030504040204" pitchFamily="34" charset="0"/>
                <a:cs typeface="Tahoma" panose="020B0604030504040204" pitchFamily="34" charset="0"/>
              </a:rPr>
            </a:br>
            <a:r>
              <a:rPr lang="fa-IR" dirty="0">
                <a:latin typeface="Tahoma" panose="020B0604030504040204" pitchFamily="34" charset="0"/>
                <a:ea typeface="Tahoma" panose="020B0604030504040204" pitchFamily="34" charset="0"/>
                <a:cs typeface="Tahoma" panose="020B0604030504040204" pitchFamily="34" charset="0"/>
              </a:rPr>
              <a:t>نپال، سری لانکا، مغولستان، موریس، بنگلادش و عربستان سعودی</a:t>
            </a:r>
          </a:p>
          <a:p>
            <a:pPr algn="r" rtl="1"/>
            <a:r>
              <a:rPr lang="fa-IR" dirty="0">
                <a:latin typeface="Tahoma" panose="020B0604030504040204" pitchFamily="34" charset="0"/>
                <a:ea typeface="Tahoma" panose="020B0604030504040204" pitchFamily="34" charset="0"/>
                <a:cs typeface="Tahoma" panose="020B0604030504040204" pitchFamily="34" charset="0"/>
              </a:rPr>
              <a:t>پرسنل </a:t>
            </a:r>
            <a:r>
              <a:rPr lang="en-US" dirty="0">
                <a:latin typeface="Tahoma" panose="020B0604030504040204" pitchFamily="34" charset="0"/>
                <a:ea typeface="Tahoma" panose="020B0604030504040204" pitchFamily="34" charset="0"/>
                <a:cs typeface="Tahoma" panose="020B0604030504040204" pitchFamily="34" charset="0"/>
              </a:rPr>
              <a:t>NABL</a:t>
            </a:r>
            <a:r>
              <a:rPr lang="fa-IR" dirty="0">
                <a:latin typeface="Tahoma" panose="020B0604030504040204" pitchFamily="34" charset="0"/>
                <a:ea typeface="Tahoma" panose="020B0604030504040204" pitchFamily="34" charset="0"/>
                <a:cs typeface="Tahoma" panose="020B0604030504040204" pitchFamily="34" charset="0"/>
              </a:rPr>
              <a:t> عضور کمیته های فنی متعدد در </a:t>
            </a:r>
            <a:r>
              <a:rPr lang="en-US" dirty="0">
                <a:latin typeface="Tahoma" panose="020B0604030504040204" pitchFamily="34" charset="0"/>
                <a:ea typeface="Tahoma" panose="020B0604030504040204" pitchFamily="34" charset="0"/>
                <a:cs typeface="Tahoma" panose="020B0604030504040204" pitchFamily="34" charset="0"/>
              </a:rPr>
              <a:t>ILAC</a:t>
            </a:r>
            <a:r>
              <a:rPr lang="fa-IR" dirty="0">
                <a:latin typeface="Tahoma" panose="020B0604030504040204" pitchFamily="34" charset="0"/>
                <a:ea typeface="Tahoma" panose="020B0604030504040204" pitchFamily="34" charset="0"/>
                <a:cs typeface="Tahoma" panose="020B0604030504040204" pitchFamily="34" charset="0"/>
              </a:rPr>
              <a:t> و </a:t>
            </a:r>
            <a:r>
              <a:rPr lang="en-US" dirty="0">
                <a:latin typeface="Tahoma" panose="020B0604030504040204" pitchFamily="34" charset="0"/>
                <a:ea typeface="Tahoma" panose="020B0604030504040204" pitchFamily="34" charset="0"/>
                <a:cs typeface="Tahoma" panose="020B0604030504040204" pitchFamily="34" charset="0"/>
              </a:rPr>
              <a:t>APAC</a:t>
            </a:r>
            <a:r>
              <a:rPr lang="fa-IR" dirty="0">
                <a:latin typeface="Tahoma" panose="020B0604030504040204" pitchFamily="34" charset="0"/>
                <a:ea typeface="Tahoma" panose="020B0604030504040204" pitchFamily="34" charset="0"/>
                <a:cs typeface="Tahoma" panose="020B0604030504040204" pitchFamily="34" charset="0"/>
              </a:rPr>
              <a:t> می باشند.</a:t>
            </a:r>
          </a:p>
        </p:txBody>
      </p:sp>
    </p:spTree>
    <p:extLst>
      <p:ext uri="{BB962C8B-B14F-4D97-AF65-F5344CB8AC3E}">
        <p14:creationId xmlns:p14="http://schemas.microsoft.com/office/powerpoint/2010/main" val="168568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اسکوپ کاری</a:t>
            </a:r>
            <a:endParaRPr lang="en-US" dirty="0"/>
          </a:p>
        </p:txBody>
      </p:sp>
      <p:sp>
        <p:nvSpPr>
          <p:cNvPr id="3" name="Content Placeholder 2"/>
          <p:cNvSpPr>
            <a:spLocks noGrp="1"/>
          </p:cNvSpPr>
          <p:nvPr>
            <p:ph sz="quarter" idx="1"/>
          </p:nvPr>
        </p:nvSpPr>
        <p:spPr/>
        <p:txBody>
          <a:bodyPr/>
          <a:lstStyle/>
          <a:p>
            <a:pPr algn="r" rtl="1"/>
            <a:r>
              <a:rPr lang="en-US" dirty="0">
                <a:latin typeface="Tahoma" panose="020B0604030504040204" pitchFamily="34" charset="0"/>
                <a:ea typeface="Tahoma" panose="020B0604030504040204" pitchFamily="34" charset="0"/>
                <a:cs typeface="Tahoma" panose="020B0604030504040204" pitchFamily="34" charset="0"/>
              </a:rPr>
              <a:t> NABL </a:t>
            </a:r>
            <a:r>
              <a:rPr lang="fa-IR" dirty="0">
                <a:latin typeface="Tahoma" panose="020B0604030504040204" pitchFamily="34" charset="0"/>
                <a:ea typeface="Tahoma" panose="020B0604030504040204" pitchFamily="34" charset="0"/>
                <a:cs typeface="Tahoma" panose="020B0604030504040204" pitchFamily="34" charset="0"/>
              </a:rPr>
              <a:t>در همه زمینه های (اسکوپ های) علوم و مهندسی تایید صلاحیت انجام می دهد:</a:t>
            </a:r>
          </a:p>
          <a:p>
            <a:pPr lvl="1" algn="r" rtl="1"/>
            <a:r>
              <a:rPr lang="fa-IR" dirty="0">
                <a:latin typeface="Tahoma" panose="020B0604030504040204" pitchFamily="34" charset="0"/>
                <a:ea typeface="Tahoma" panose="020B0604030504040204" pitchFamily="34" charset="0"/>
                <a:cs typeface="Tahoma" panose="020B0604030504040204" pitchFamily="34" charset="0"/>
              </a:rPr>
              <a:t>آزمونها: بیولوژیکی، شیمیایی، برق، الکترونیک، سیالات، تست مکانیکی، غیر غلطی، نوری و فوتومتری، رادیولوژی و حرارتی</a:t>
            </a:r>
            <a:endParaRPr lang="en-US" dirty="0">
              <a:latin typeface="Tahoma" panose="020B0604030504040204" pitchFamily="34" charset="0"/>
              <a:ea typeface="Tahoma" panose="020B0604030504040204" pitchFamily="34" charset="0"/>
              <a:cs typeface="Tahoma" panose="020B0604030504040204" pitchFamily="34" charset="0"/>
            </a:endParaRPr>
          </a:p>
          <a:p>
            <a:pPr lvl="1" algn="r" rtl="1"/>
            <a:r>
              <a:rPr lang="fa-IR" dirty="0">
                <a:latin typeface="Tahoma" panose="020B0604030504040204" pitchFamily="34" charset="0"/>
                <a:ea typeface="Tahoma" panose="020B0604030504040204" pitchFamily="34" charset="0"/>
                <a:cs typeface="Tahoma" panose="020B0604030504040204" pitchFamily="34" charset="0"/>
              </a:rPr>
              <a:t>کالیبراسیون: الکتروتکنیکال، مکانیکی، رادیولوژیکی، حرارتی، نوری، جریان سیال</a:t>
            </a:r>
          </a:p>
          <a:p>
            <a:pPr lvl="1" algn="r" rtl="1"/>
            <a:r>
              <a:rPr lang="fa-IR" dirty="0">
                <a:latin typeface="Tahoma" panose="020B0604030504040204" pitchFamily="34" charset="0"/>
                <a:ea typeface="Tahoma" panose="020B0604030504040204" pitchFamily="34" charset="0"/>
                <a:cs typeface="Tahoma" panose="020B0604030504040204" pitchFamily="34" charset="0"/>
              </a:rPr>
              <a:t>پزشکی - بیوشیمی بالینی، آسیب شناسی بالینی، هماتولوژی و ایمونوهاماتولوژی، میکروب شناسی و سرولوژی، هیستوپاتولوژی، سیتوپاتولوژی، ژنتیک، پزشکی هسته ای فقط تست </a:t>
            </a:r>
            <a:r>
              <a:rPr lang="en-US" dirty="0" err="1">
                <a:latin typeface="Tahoma" panose="020B0604030504040204" pitchFamily="34" charset="0"/>
                <a:ea typeface="Tahoma" panose="020B0604030504040204" pitchFamily="34" charset="0"/>
                <a:cs typeface="Tahoma" panose="020B0604030504040204" pitchFamily="34" charset="0"/>
              </a:rPr>
              <a:t>Invitro</a:t>
            </a:r>
            <a:endParaRPr lang="fa-IR" dirty="0">
              <a:latin typeface="Tahoma" panose="020B0604030504040204" pitchFamily="34" charset="0"/>
              <a:ea typeface="Tahoma" panose="020B0604030504040204" pitchFamily="34" charset="0"/>
              <a:cs typeface="Tahoma" panose="020B0604030504040204" pitchFamily="34" charset="0"/>
            </a:endParaRPr>
          </a:p>
          <a:p>
            <a:pPr lvl="1" algn="r" rtl="1"/>
            <a:r>
              <a:rPr lang="fa-IR" dirty="0">
                <a:latin typeface="Tahoma" panose="020B0604030504040204" pitchFamily="34" charset="0"/>
                <a:ea typeface="Tahoma" panose="020B0604030504040204" pitchFamily="34" charset="0"/>
                <a:cs typeface="Tahoma" panose="020B0604030504040204" pitchFamily="34" charset="0"/>
              </a:rPr>
              <a:t>فراهم آورندگان آزمون مهارت </a:t>
            </a:r>
            <a:r>
              <a:rPr lang="en-US" dirty="0">
                <a:latin typeface="Tahoma" panose="020B0604030504040204" pitchFamily="34" charset="0"/>
                <a:ea typeface="Tahoma" panose="020B0604030504040204" pitchFamily="34" charset="0"/>
                <a:cs typeface="Tahoma" panose="020B0604030504040204" pitchFamily="34" charset="0"/>
              </a:rPr>
              <a:t>PTP</a:t>
            </a:r>
            <a:r>
              <a:rPr lang="fa-IR" dirty="0">
                <a:latin typeface="Tahoma" panose="020B0604030504040204" pitchFamily="34" charset="0"/>
                <a:ea typeface="Tahoma" panose="020B0604030504040204" pitchFamily="34" charset="0"/>
                <a:cs typeface="Tahoma" panose="020B0604030504040204" pitchFamily="34" charset="0"/>
              </a:rPr>
              <a:t> </a:t>
            </a:r>
            <a:endParaRPr lang="en-US" dirty="0">
              <a:latin typeface="Tahoma" panose="020B0604030504040204" pitchFamily="34" charset="0"/>
              <a:ea typeface="Tahoma" panose="020B0604030504040204" pitchFamily="34" charset="0"/>
              <a:cs typeface="Tahoma" panose="020B0604030504040204" pitchFamily="34" charset="0"/>
            </a:endParaRPr>
          </a:p>
          <a:p>
            <a:pPr lvl="1" algn="r" rtl="1"/>
            <a:r>
              <a:rPr lang="fa-IR" dirty="0">
                <a:latin typeface="Tahoma" panose="020B0604030504040204" pitchFamily="34" charset="0"/>
                <a:ea typeface="Tahoma" panose="020B0604030504040204" pitchFamily="34" charset="0"/>
                <a:cs typeface="Tahoma" panose="020B0604030504040204" pitchFamily="34" charset="0"/>
              </a:rPr>
              <a:t>تولیدکنندگان مواد مرجع </a:t>
            </a:r>
            <a:r>
              <a:rPr lang="en-US" dirty="0">
                <a:latin typeface="Tahoma" panose="020B0604030504040204" pitchFamily="34" charset="0"/>
                <a:ea typeface="Tahoma" panose="020B0604030504040204" pitchFamily="34" charset="0"/>
                <a:cs typeface="Tahoma" panose="020B0604030504040204" pitchFamily="34" charset="0"/>
              </a:rPr>
              <a:t>RMP</a:t>
            </a:r>
          </a:p>
        </p:txBody>
      </p:sp>
    </p:spTree>
    <p:extLst>
      <p:ext uri="{BB962C8B-B14F-4D97-AF65-F5344CB8AC3E}">
        <p14:creationId xmlns:p14="http://schemas.microsoft.com/office/powerpoint/2010/main" val="1259974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77F9F-52F4-46DF-8717-80C0919F1E65}"/>
              </a:ext>
            </a:extLst>
          </p:cNvPr>
          <p:cNvPicPr>
            <a:picLocks noChangeAspect="1"/>
          </p:cNvPicPr>
          <p:nvPr/>
        </p:nvPicPr>
        <p:blipFill>
          <a:blip r:embed="rId2"/>
          <a:stretch>
            <a:fillRect/>
          </a:stretch>
        </p:blipFill>
        <p:spPr>
          <a:xfrm>
            <a:off x="1438275" y="842962"/>
            <a:ext cx="6267450" cy="5172075"/>
          </a:xfrm>
          <a:prstGeom prst="rect">
            <a:avLst/>
          </a:prstGeom>
        </p:spPr>
      </p:pic>
    </p:spTree>
    <p:extLst>
      <p:ext uri="{BB962C8B-B14F-4D97-AF65-F5344CB8AC3E}">
        <p14:creationId xmlns:p14="http://schemas.microsoft.com/office/powerpoint/2010/main" val="2131856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0FCF520-D429-47D6-9463-294460BDFE5C}"/>
              </a:ext>
            </a:extLst>
          </p:cNvPr>
          <p:cNvSpPr>
            <a:spLocks noGrp="1"/>
          </p:cNvSpPr>
          <p:nvPr>
            <p:ph type="title"/>
          </p:nvPr>
        </p:nvSpPr>
        <p:spPr/>
        <p:txBody>
          <a:bodyPr/>
          <a:lstStyle/>
          <a:p>
            <a:r>
              <a:rPr lang="fa-IR" dirty="0">
                <a:latin typeface="Tahoma" panose="020B0604030504040204" pitchFamily="34" charset="0"/>
                <a:ea typeface="Tahoma" panose="020B0604030504040204" pitchFamily="34" charset="0"/>
                <a:cs typeface="Tahoma" panose="020B0604030504040204" pitchFamily="34" charset="0"/>
              </a:rPr>
              <a:t>زبان انگلیسی</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0035C662-01B7-4A81-AAAB-1761AA58055B}"/>
              </a:ext>
            </a:extLst>
          </p:cNvPr>
          <p:cNvSpPr>
            <a:spLocks noGrp="1"/>
          </p:cNvSpPr>
          <p:nvPr>
            <p:ph type="body" idx="1"/>
          </p:nvPr>
        </p:nvSpPr>
        <p:spPr/>
        <p:txBody>
          <a:bodyPr/>
          <a:lstStyle/>
          <a:p>
            <a:r>
              <a:rPr lang="fa-IR" sz="2000" cap="small" dirty="0">
                <a:latin typeface="Tahoma" panose="020B0604030504040204" pitchFamily="34" charset="0"/>
                <a:ea typeface="Tahoma" panose="020B0604030504040204" pitchFamily="34" charset="0"/>
                <a:cs typeface="Tahoma" panose="020B0604030504040204" pitchFamily="34" charset="0"/>
              </a:rPr>
              <a:t>زبان رسمی اداری</a:t>
            </a:r>
            <a:endParaRPr lang="en-US" sz="2000" cap="small" dirty="0">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65537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1436A6-1E0D-4387-BC07-8F95818BD480}"/>
              </a:ext>
            </a:extLst>
          </p:cNvPr>
          <p:cNvPicPr>
            <a:picLocks noChangeAspect="1"/>
          </p:cNvPicPr>
          <p:nvPr/>
        </p:nvPicPr>
        <p:blipFill>
          <a:blip r:embed="rId2"/>
          <a:stretch>
            <a:fillRect/>
          </a:stretch>
        </p:blipFill>
        <p:spPr>
          <a:xfrm>
            <a:off x="241559" y="0"/>
            <a:ext cx="8660882" cy="4880768"/>
          </a:xfrm>
          <a:prstGeom prst="rect">
            <a:avLst/>
          </a:prstGeom>
        </p:spPr>
      </p:pic>
    </p:spTree>
    <p:extLst>
      <p:ext uri="{BB962C8B-B14F-4D97-AF65-F5344CB8AC3E}">
        <p14:creationId xmlns:p14="http://schemas.microsoft.com/office/powerpoint/2010/main" val="2728451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E5658-CA1B-4AF9-AE42-78AA052F16F2}"/>
              </a:ext>
            </a:extLst>
          </p:cNvPr>
          <p:cNvSpPr>
            <a:spLocks noGrp="1"/>
          </p:cNvSpPr>
          <p:nvPr>
            <p:ph type="title"/>
          </p:nvPr>
        </p:nvSpPr>
        <p:spPr/>
        <p:txBody>
          <a:bodyPr/>
          <a:lstStyle/>
          <a:p>
            <a:pPr algn="r" rtl="1"/>
            <a:r>
              <a:rPr lang="fa-IR" dirty="0"/>
              <a:t>نهاد تایید اعتبار بلاروس:</a:t>
            </a:r>
            <a:endParaRPr lang="en-US" dirty="0"/>
          </a:p>
        </p:txBody>
      </p:sp>
      <p:sp>
        <p:nvSpPr>
          <p:cNvPr id="3" name="Content Placeholder 2">
            <a:extLst>
              <a:ext uri="{FF2B5EF4-FFF2-40B4-BE49-F238E27FC236}">
                <a16:creationId xmlns:a16="http://schemas.microsoft.com/office/drawing/2014/main" id="{92206A84-1947-43F5-9234-B7DFC8BEAA4E}"/>
              </a:ext>
            </a:extLst>
          </p:cNvPr>
          <p:cNvSpPr>
            <a:spLocks noGrp="1"/>
          </p:cNvSpPr>
          <p:nvPr>
            <p:ph sz="quarter" idx="1"/>
          </p:nvPr>
        </p:nvSpPr>
        <p:spPr/>
        <p:txBody>
          <a:bodyPr>
            <a:normAutofit fontScale="92500"/>
          </a:bodyPr>
          <a:lstStyle/>
          <a:p>
            <a:r>
              <a:rPr lang="en-US" sz="1400" dirty="0"/>
              <a:t>Dear Shahram Andalib,</a:t>
            </a:r>
            <a:br>
              <a:rPr lang="en-US" sz="1400" dirty="0"/>
            </a:br>
            <a:br>
              <a:rPr lang="en-US" sz="1400" dirty="0"/>
            </a:br>
            <a:r>
              <a:rPr lang="en-US" sz="1400" dirty="0"/>
              <a:t>In accordance with clause 7 of the Accreditation Rules, one of the fundamental documents compiling the National Accreditation System of the Republic of Belarus, documents of the applicant for accreditation, made in foreign languages, shall be translated into Russian or Belarusian when they are submitted to the accreditation body. BSCA never translates CAB’s documents. Therefore it means that it is the obligation of the CAB to present </a:t>
            </a:r>
            <a:r>
              <a:rPr lang="en-US" sz="1400" b="1" u="sng" dirty="0">
                <a:solidFill>
                  <a:srgbClr val="FF0000"/>
                </a:solidFill>
              </a:rPr>
              <a:t>and submit all the documents in Russian</a:t>
            </a:r>
            <a:r>
              <a:rPr lang="en-US" sz="1400" dirty="0"/>
              <a:t>.</a:t>
            </a:r>
            <a:br>
              <a:rPr lang="en-US" sz="1400" dirty="0"/>
            </a:br>
            <a:br>
              <a:rPr lang="en-US" sz="1400" dirty="0"/>
            </a:br>
            <a:r>
              <a:rPr lang="en-US" sz="1400" dirty="0"/>
              <a:t>The time-frame for accreditation procedure depends on the scope of the applicant, the number of CAB’s personnel and completeness of the documents submitted. The exact quantity of days can be defined only after submission of the required documents in Russian. In practice, on-site assessment usually takes from 2 to 7 days.</a:t>
            </a:r>
            <a:br>
              <a:rPr lang="en-US" sz="1400" dirty="0"/>
            </a:br>
            <a:br>
              <a:rPr lang="en-US" sz="1400" dirty="0"/>
            </a:br>
            <a:r>
              <a:rPr lang="en-US" sz="1400" dirty="0"/>
              <a:t>Furthermore, in accordance with the Rules of International Organizations, before BSCA starts the accreditation process of Iranian CABs, we are to notify the National Accreditation Center of Iran (NACI). To be able to do that, could you please inform us about the number of the certificates of accreditation of CABs in Iran.</a:t>
            </a:r>
            <a:br>
              <a:rPr lang="en-US" sz="1400" dirty="0"/>
            </a:br>
            <a:br>
              <a:rPr lang="en-US" sz="1400" dirty="0"/>
            </a:br>
            <a:r>
              <a:rPr lang="en-US" sz="1400" dirty="0"/>
              <a:t>Thank you for cooperation.</a:t>
            </a:r>
            <a:br>
              <a:rPr lang="en-US" sz="1400" dirty="0"/>
            </a:br>
            <a:br>
              <a:rPr lang="en-US" sz="1400" dirty="0"/>
            </a:br>
            <a:r>
              <a:rPr lang="en-US" sz="1400" dirty="0"/>
              <a:t>Best regards, Darya </a:t>
            </a:r>
            <a:r>
              <a:rPr lang="en-US" sz="1400" dirty="0" err="1"/>
              <a:t>Valko</a:t>
            </a:r>
            <a:br>
              <a:rPr lang="en-US" sz="1400" dirty="0"/>
            </a:br>
            <a:r>
              <a:rPr lang="en-US" sz="1400" dirty="0"/>
              <a:t>Department for International Cooperation</a:t>
            </a:r>
            <a:br>
              <a:rPr lang="en-US" sz="1400" dirty="0"/>
            </a:br>
            <a:r>
              <a:rPr lang="en-US" sz="1400" dirty="0"/>
              <a:t>___________</a:t>
            </a:r>
          </a:p>
        </p:txBody>
      </p:sp>
    </p:spTree>
    <p:extLst>
      <p:ext uri="{BB962C8B-B14F-4D97-AF65-F5344CB8AC3E}">
        <p14:creationId xmlns:p14="http://schemas.microsoft.com/office/powerpoint/2010/main" val="113402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D62512-07CB-4BEA-A119-870218AEA9BE}"/>
              </a:ext>
            </a:extLst>
          </p:cNvPr>
          <p:cNvPicPr>
            <a:picLocks noChangeAspect="1"/>
          </p:cNvPicPr>
          <p:nvPr/>
        </p:nvPicPr>
        <p:blipFill>
          <a:blip r:embed="rId2"/>
          <a:stretch>
            <a:fillRect/>
          </a:stretch>
        </p:blipFill>
        <p:spPr>
          <a:xfrm>
            <a:off x="47625" y="12539"/>
            <a:ext cx="9048750" cy="4324350"/>
          </a:xfrm>
          <a:prstGeom prst="rect">
            <a:avLst/>
          </a:prstGeom>
        </p:spPr>
      </p:pic>
    </p:spTree>
    <p:extLst>
      <p:ext uri="{BB962C8B-B14F-4D97-AF65-F5344CB8AC3E}">
        <p14:creationId xmlns:p14="http://schemas.microsoft.com/office/powerpoint/2010/main" val="3538281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1E940-C8B4-4230-A03A-BF267899ABA2}"/>
              </a:ext>
            </a:extLst>
          </p:cNvPr>
          <p:cNvSpPr>
            <a:spLocks noGrp="1"/>
          </p:cNvSpPr>
          <p:nvPr>
            <p:ph type="title"/>
          </p:nvPr>
        </p:nvSpPr>
        <p:spPr/>
        <p:txBody>
          <a:bodyPr/>
          <a:lstStyle/>
          <a:p>
            <a:pPr algn="r" rtl="1"/>
            <a:r>
              <a:rPr lang="fa-IR" dirty="0">
                <a:latin typeface="Tahoma" panose="020B0604030504040204" pitchFamily="34" charset="0"/>
                <a:ea typeface="Tahoma" panose="020B0604030504040204" pitchFamily="34" charset="0"/>
                <a:cs typeface="Tahoma" panose="020B0604030504040204" pitchFamily="34" charset="0"/>
              </a:rPr>
              <a:t>نهاد تایید اعتبار رومانی</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3C14B1D-1A33-4F0A-A3BF-EBCF10374A16}"/>
              </a:ext>
            </a:extLst>
          </p:cNvPr>
          <p:cNvSpPr>
            <a:spLocks noGrp="1"/>
          </p:cNvSpPr>
          <p:nvPr>
            <p:ph sz="quarter" idx="1"/>
          </p:nvPr>
        </p:nvSpPr>
        <p:spPr/>
        <p:txBody>
          <a:bodyPr>
            <a:normAutofit/>
          </a:bodyPr>
          <a:lstStyle/>
          <a:p>
            <a:pPr marL="0" indent="0">
              <a:buNone/>
            </a:pPr>
            <a:r>
              <a:rPr lang="en-US" sz="1400" dirty="0"/>
              <a:t>Dear Mr. Shahram Andalib</a:t>
            </a:r>
            <a:br>
              <a:rPr lang="en-US" sz="1400" dirty="0"/>
            </a:br>
            <a:endParaRPr lang="en-US" sz="1400" dirty="0"/>
          </a:p>
          <a:p>
            <a:pPr marL="0" indent="0">
              <a:buNone/>
            </a:pPr>
            <a:r>
              <a:rPr lang="en-US" sz="1400" dirty="0"/>
              <a:t>It’s an </a:t>
            </a:r>
            <a:r>
              <a:rPr lang="en-US" sz="1400" dirty="0" err="1"/>
              <a:t>honour</a:t>
            </a:r>
            <a:r>
              <a:rPr lang="en-US" sz="1400" dirty="0"/>
              <a:t> for MOLDAC to receive from you the proposal on collaboration for accreditation purpose of calibration and testing laboratories in Iran.</a:t>
            </a:r>
          </a:p>
          <a:p>
            <a:pPr marL="0" indent="0">
              <a:buNone/>
            </a:pPr>
            <a:endParaRPr lang="en-US" sz="1400" dirty="0"/>
          </a:p>
          <a:p>
            <a:pPr marL="0" indent="0">
              <a:buNone/>
            </a:pPr>
            <a:r>
              <a:rPr lang="en-US" sz="1400" dirty="0"/>
              <a:t>MOLDAC is signatory to ILAC MRA for ISO/IEC 17025 accreditation scheme for testing and calibration, but your request does not specify in which technical fields your laboratories are operating, in order for us to identify if we have the necessary competence for these fields.</a:t>
            </a:r>
          </a:p>
          <a:p>
            <a:pPr marL="0" indent="0">
              <a:buNone/>
            </a:pPr>
            <a:r>
              <a:rPr lang="en-US" sz="1400" dirty="0">
                <a:solidFill>
                  <a:srgbClr val="FF0000"/>
                </a:solidFill>
              </a:rPr>
              <a:t>In the same time, we would like to inform you that MOLDAC is a small Accreditation Body, and does not have evaluating personnel for every field. Moreover, the members of assessment team posses only Romanian and Russian languages, but their English is not perfect.</a:t>
            </a:r>
            <a:endParaRPr lang="en-US" sz="1400" dirty="0"/>
          </a:p>
          <a:p>
            <a:pPr marL="0" indent="0">
              <a:buNone/>
            </a:pPr>
            <a:r>
              <a:rPr lang="en-US" sz="1400" dirty="0"/>
              <a:t>If you are further interested in involvement of MOLDAC specialists in accreditation of your laboratories, please feel free to inform us.</a:t>
            </a:r>
          </a:p>
          <a:p>
            <a:pPr marL="0" indent="0">
              <a:buNone/>
            </a:pPr>
            <a:r>
              <a:rPr lang="en-US" sz="1400" dirty="0"/>
              <a:t> </a:t>
            </a:r>
          </a:p>
          <a:p>
            <a:pPr marL="0" indent="0">
              <a:buNone/>
            </a:pPr>
            <a:r>
              <a:rPr lang="en-US" sz="1400" dirty="0"/>
              <a:t>Kind regards,</a:t>
            </a:r>
          </a:p>
          <a:p>
            <a:pPr marL="0" indent="0">
              <a:buNone/>
            </a:pPr>
            <a:r>
              <a:rPr lang="en-US" sz="1400" dirty="0"/>
              <a:t>Eugenia SPOIALĂ</a:t>
            </a:r>
          </a:p>
          <a:p>
            <a:pPr marL="0" indent="0">
              <a:buNone/>
            </a:pPr>
            <a:r>
              <a:rPr lang="en-US" sz="1400" dirty="0"/>
              <a:t>MOLDAC Director</a:t>
            </a:r>
          </a:p>
          <a:p>
            <a:pPr marL="0" indent="0">
              <a:buNone/>
            </a:pPr>
            <a:endParaRPr lang="en-US" sz="1400" dirty="0"/>
          </a:p>
        </p:txBody>
      </p:sp>
    </p:spTree>
    <p:extLst>
      <p:ext uri="{BB962C8B-B14F-4D97-AF65-F5344CB8AC3E}">
        <p14:creationId xmlns:p14="http://schemas.microsoft.com/office/powerpoint/2010/main" val="2350963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B8F532-05BB-4B7E-9E4E-7106346CCD8D}"/>
              </a:ext>
            </a:extLst>
          </p:cNvPr>
          <p:cNvSpPr>
            <a:spLocks noGrp="1"/>
          </p:cNvSpPr>
          <p:nvPr>
            <p:ph type="title"/>
          </p:nvPr>
        </p:nvSpPr>
        <p:spPr/>
        <p:txBody>
          <a:bodyPr/>
          <a:lstStyle/>
          <a:p>
            <a:r>
              <a:rPr lang="fa-IR" dirty="0">
                <a:latin typeface="Tahoma" panose="020B0604030504040204" pitchFamily="34" charset="0"/>
                <a:ea typeface="Tahoma" panose="020B0604030504040204" pitchFamily="34" charset="0"/>
                <a:cs typeface="Tahoma" panose="020B0604030504040204" pitchFamily="34" charset="0"/>
              </a:rPr>
              <a:t>هزینه  های مناسب تایید اعتبار</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29C7848B-269D-4CD8-B1A9-97C1D9681A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62806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300D83-C242-4FBD-B87E-FFD3598911E0}"/>
              </a:ext>
            </a:extLst>
          </p:cNvPr>
          <p:cNvSpPr>
            <a:spLocks noGrp="1"/>
          </p:cNvSpPr>
          <p:nvPr>
            <p:ph type="title"/>
          </p:nvPr>
        </p:nvSpPr>
        <p:spPr/>
        <p:txBody>
          <a:bodyPr/>
          <a:lstStyle/>
          <a:p>
            <a:pPr algn="r" rtl="1"/>
            <a:r>
              <a:rPr lang="fa-IR" dirty="0">
                <a:latin typeface="Tahoma" panose="020B0604030504040204" pitchFamily="34" charset="0"/>
                <a:ea typeface="Tahoma" panose="020B0604030504040204" pitchFamily="34" charset="0"/>
                <a:cs typeface="Tahoma" panose="020B0604030504040204" pitchFamily="34" charset="0"/>
              </a:rPr>
              <a:t>چشم انداز هزینه های بسیار ناچیز تایید اعتبار</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1DEB5336-C1AD-4848-87A9-0BDE15BB72C0}"/>
              </a:ext>
            </a:extLst>
          </p:cNvPr>
          <p:cNvSpPr>
            <a:spLocks noGrp="1"/>
          </p:cNvSpPr>
          <p:nvPr>
            <p:ph sz="quarter" idx="1"/>
          </p:nvPr>
        </p:nvSpPr>
        <p:spPr/>
        <p:txBody>
          <a:bodyPr>
            <a:normAutofit lnSpcReduction="10000"/>
          </a:bodyPr>
          <a:lstStyle/>
          <a:p>
            <a:pPr algn="r" rtl="1"/>
            <a:r>
              <a:rPr lang="fa-IR" dirty="0">
                <a:latin typeface="Tahoma" panose="020B0604030504040204" pitchFamily="34" charset="0"/>
                <a:ea typeface="Tahoma" panose="020B0604030504040204" pitchFamily="34" charset="0"/>
                <a:cs typeface="Tahoma" panose="020B0604030504040204" pitchFamily="34" charset="0"/>
              </a:rPr>
              <a:t>اتحادیه همکاری‌های منطقه‌ای جنوب آسیا (به انگلیسی: </a:t>
            </a:r>
            <a:r>
              <a:rPr lang="en-US" dirty="0">
                <a:latin typeface="Tahoma" panose="020B0604030504040204" pitchFamily="34" charset="0"/>
                <a:ea typeface="Tahoma" panose="020B0604030504040204" pitchFamily="34" charset="0"/>
                <a:cs typeface="Tahoma" panose="020B0604030504040204" pitchFamily="34" charset="0"/>
              </a:rPr>
              <a:t>South Asian Association For Regional Cooperation) </a:t>
            </a:r>
            <a:r>
              <a:rPr lang="fa-IR" dirty="0">
                <a:latin typeface="Tahoma" panose="020B0604030504040204" pitchFamily="34" charset="0"/>
                <a:ea typeface="Tahoma" panose="020B0604030504040204" pitchFamily="34" charset="0"/>
                <a:cs typeface="Tahoma" panose="020B0604030504040204" pitchFamily="34" charset="0"/>
              </a:rPr>
              <a:t>که بر اساس مخفف عنوان انگلیسی، سارک (به انگلیسی: </a:t>
            </a:r>
            <a:r>
              <a:rPr lang="en-US" dirty="0">
                <a:latin typeface="Tahoma" panose="020B0604030504040204" pitchFamily="34" charset="0"/>
                <a:ea typeface="Tahoma" panose="020B0604030504040204" pitchFamily="34" charset="0"/>
                <a:cs typeface="Tahoma" panose="020B0604030504040204" pitchFamily="34" charset="0"/>
              </a:rPr>
              <a:t>SAARC </a:t>
            </a:r>
            <a:r>
              <a:rPr lang="fa-IR" dirty="0">
                <a:latin typeface="Tahoma" panose="020B0604030504040204" pitchFamily="34" charset="0"/>
                <a:ea typeface="Tahoma" panose="020B0604030504040204" pitchFamily="34" charset="0"/>
                <a:cs typeface="Tahoma" panose="020B0604030504040204" pitchFamily="34" charset="0"/>
              </a:rPr>
              <a:t>) نامیده می‌شود، یک سازمان سیاسی و اقتصادی متشکل از هشت کشور در جنوب آسیا است. مجموع جمعیت کشورهای عضو آن تقریباً ۱٫۵ میلیارد نفر از جمعیت جهان را تشکیل می‌دهد که از نظر جمعیت، حوزه تأثیر آن از هر سازمان منطقه‌ای دیگر بیشتر است. این سازمان در ۸ دسامبر ۱۹۸۵ توسط هند، پاکستان، بنگلادش، سریلانکا، نپال، مالدیو و بوتان تأسیس شد. در آوریل ۲۰۰۷، در خلال چهاردهمین نشست اتحادیه، افغانستان هشتمین عضو آن شد. کشورهای ایران و چین نیز که از اعضای ناظر این سازمان هستند، درخواست عضویت در این سازمان را دارند.</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7681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3E530-D393-439E-82E2-B9F76B2F455A}"/>
              </a:ext>
            </a:extLst>
          </p:cNvPr>
          <p:cNvSpPr>
            <a:spLocks noGrp="1"/>
          </p:cNvSpPr>
          <p:nvPr>
            <p:ph type="title"/>
          </p:nvPr>
        </p:nvSpPr>
        <p:spPr/>
        <p:txBody>
          <a:bodyPr/>
          <a:lstStyle/>
          <a:p>
            <a:pPr algn="r" rtl="1"/>
            <a:r>
              <a:rPr lang="fa-IR" dirty="0">
                <a:latin typeface="Tahoma" panose="020B0604030504040204" pitchFamily="34" charset="0"/>
                <a:ea typeface="Tahoma" panose="020B0604030504040204" pitchFamily="34" charset="0"/>
                <a:cs typeface="Tahoma" panose="020B0604030504040204" pitchFamily="34" charset="0"/>
              </a:rPr>
              <a:t>امضا کننده های پیمان </a:t>
            </a:r>
            <a:r>
              <a:rPr lang="en-US" dirty="0">
                <a:latin typeface="Tahoma" panose="020B0604030504040204" pitchFamily="34" charset="0"/>
                <a:ea typeface="Tahoma" panose="020B0604030504040204" pitchFamily="34" charset="0"/>
                <a:cs typeface="Tahoma" panose="020B0604030504040204" pitchFamily="34" charset="0"/>
              </a:rPr>
              <a:t>ILAC MRA </a:t>
            </a:r>
          </a:p>
        </p:txBody>
      </p:sp>
      <p:pic>
        <p:nvPicPr>
          <p:cNvPr id="4" name="Content Placeholder 3">
            <a:extLst>
              <a:ext uri="{FF2B5EF4-FFF2-40B4-BE49-F238E27FC236}">
                <a16:creationId xmlns:a16="http://schemas.microsoft.com/office/drawing/2014/main" id="{8D4D6EE7-F77F-465C-9A5C-69E543A9958D}"/>
              </a:ext>
            </a:extLst>
          </p:cNvPr>
          <p:cNvPicPr>
            <a:picLocks noGrp="1" noChangeAspect="1"/>
          </p:cNvPicPr>
          <p:nvPr>
            <p:ph sz="quarter" idx="1"/>
          </p:nvPr>
        </p:nvPicPr>
        <p:blipFill>
          <a:blip r:embed="rId2"/>
          <a:stretch>
            <a:fillRect/>
          </a:stretch>
        </p:blipFill>
        <p:spPr>
          <a:xfrm>
            <a:off x="457200" y="1946340"/>
            <a:ext cx="7467600" cy="4181344"/>
          </a:xfrm>
          <a:prstGeom prst="rect">
            <a:avLst/>
          </a:prstGeom>
        </p:spPr>
      </p:pic>
    </p:spTree>
    <p:extLst>
      <p:ext uri="{BB962C8B-B14F-4D97-AF65-F5344CB8AC3E}">
        <p14:creationId xmlns:p14="http://schemas.microsoft.com/office/powerpoint/2010/main" val="272642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45F634-6544-4BFE-9C3C-7572820EB8A0}"/>
              </a:ext>
            </a:extLst>
          </p:cNvPr>
          <p:cNvSpPr>
            <a:spLocks noGrp="1"/>
          </p:cNvSpPr>
          <p:nvPr>
            <p:ph type="title"/>
          </p:nvPr>
        </p:nvSpPr>
        <p:spPr/>
        <p:txBody>
          <a:bodyPr>
            <a:normAutofit/>
          </a:bodyPr>
          <a:lstStyle/>
          <a:p>
            <a:r>
              <a:rPr lang="fa-IR" sz="2800" dirty="0">
                <a:latin typeface="Tahoma" panose="020B0604030504040204" pitchFamily="34" charset="0"/>
                <a:ea typeface="Tahoma" panose="020B0604030504040204" pitchFamily="34" charset="0"/>
                <a:cs typeface="Tahoma" panose="020B0604030504040204" pitchFamily="34" charset="0"/>
              </a:rPr>
              <a:t>روابط سیاسی مناسب با کشور هند</a:t>
            </a: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0C7B8852-2D68-463A-9169-06FDD483914A}"/>
              </a:ext>
            </a:extLst>
          </p:cNvPr>
          <p:cNvSpPr>
            <a:spLocks noGrp="1"/>
          </p:cNvSpPr>
          <p:nvPr>
            <p:ph type="body" idx="1"/>
          </p:nvPr>
        </p:nvSpPr>
        <p:spPr/>
        <p:txBody>
          <a:bodyPr/>
          <a:lstStyle/>
          <a:p>
            <a:endParaRPr lang="en-US"/>
          </a:p>
        </p:txBody>
      </p:sp>
      <p:pic>
        <p:nvPicPr>
          <p:cNvPr id="7" name="Picture 6">
            <a:extLst>
              <a:ext uri="{FF2B5EF4-FFF2-40B4-BE49-F238E27FC236}">
                <a16:creationId xmlns:a16="http://schemas.microsoft.com/office/drawing/2014/main" id="{6FA1678A-20AE-4C19-9A02-A1865625BF46}"/>
              </a:ext>
            </a:extLst>
          </p:cNvPr>
          <p:cNvPicPr>
            <a:picLocks noChangeAspect="1"/>
          </p:cNvPicPr>
          <p:nvPr/>
        </p:nvPicPr>
        <p:blipFill>
          <a:blip r:embed="rId2"/>
          <a:stretch>
            <a:fillRect/>
          </a:stretch>
        </p:blipFill>
        <p:spPr>
          <a:xfrm>
            <a:off x="2657475" y="620688"/>
            <a:ext cx="5429250" cy="3638550"/>
          </a:xfrm>
          <a:prstGeom prst="rect">
            <a:avLst/>
          </a:prstGeom>
        </p:spPr>
      </p:pic>
    </p:spTree>
    <p:extLst>
      <p:ext uri="{BB962C8B-B14F-4D97-AF65-F5344CB8AC3E}">
        <p14:creationId xmlns:p14="http://schemas.microsoft.com/office/powerpoint/2010/main" val="2033562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8C39A6-7ACD-4EE6-86AD-2BA44B72E903}"/>
              </a:ext>
            </a:extLst>
          </p:cNvPr>
          <p:cNvSpPr>
            <a:spLocks noGrp="1"/>
          </p:cNvSpPr>
          <p:nvPr>
            <p:ph type="title"/>
          </p:nvPr>
        </p:nvSpPr>
        <p:spPr/>
        <p:txBody>
          <a:bodyPr/>
          <a:lstStyle/>
          <a:p>
            <a:pPr algn="r" rtl="1"/>
            <a:r>
              <a:rPr lang="fa-IR" dirty="0">
                <a:latin typeface="Tahoma" panose="020B0604030504040204" pitchFamily="34" charset="0"/>
                <a:ea typeface="Tahoma" panose="020B0604030504040204" pitchFamily="34" charset="0"/>
                <a:cs typeface="Tahoma" panose="020B0604030504040204" pitchFamily="34" charset="0"/>
              </a:rPr>
              <a:t>روابط سیاسی هند و ایران</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4">
            <a:extLst>
              <a:ext uri="{FF2B5EF4-FFF2-40B4-BE49-F238E27FC236}">
                <a16:creationId xmlns:a16="http://schemas.microsoft.com/office/drawing/2014/main" id="{3C996DB0-96ED-4650-B4BF-3CE956C26F21}"/>
              </a:ext>
            </a:extLst>
          </p:cNvPr>
          <p:cNvSpPr>
            <a:spLocks noGrp="1"/>
          </p:cNvSpPr>
          <p:nvPr>
            <p:ph sz="quarter" idx="1"/>
          </p:nvPr>
        </p:nvSpPr>
        <p:spPr/>
        <p:txBody>
          <a:bodyPr>
            <a:normAutofit fontScale="85000" lnSpcReduction="20000"/>
          </a:bodyPr>
          <a:lstStyle/>
          <a:p>
            <a:pPr algn="r" rtl="1"/>
            <a:r>
              <a:rPr lang="fa-IR" dirty="0">
                <a:latin typeface="Tahoma" panose="020B0604030504040204" pitchFamily="34" charset="0"/>
                <a:ea typeface="Tahoma" panose="020B0604030504040204" pitchFamily="34" charset="0"/>
                <a:cs typeface="Tahoma" panose="020B0604030504040204" pitchFamily="34" charset="0"/>
              </a:rPr>
              <a:t>در چند سال گذشته، سفر نارندرا مودی، نخست‌وزیر هند، به ایران در خردادماه ۱۳۹۵ (اولین دیدار نخست‌وزیر هند از ایران در ۱۵ سال گذشته) و امضای تفاهم‌نامه‌ای به ارزش ۵۰۰ میلیون دلار برای توسعه بندر «چابهار» و سرمایه‌گذاری برای احداث خط آهن، توافق سه‌جانبه ایران، هند و افغانستان برای احداث کریدور حمل‌ونقل بین‌المللی در چابهار به گسترش روابط کمک کرد. در اواخر بهمن ۱۳۹۶ دکتر روحانی به هندوستان سفر کرد.</a:t>
            </a:r>
          </a:p>
          <a:p>
            <a:pPr algn="r" rtl="1"/>
            <a:endParaRPr lang="fa-IR" dirty="0">
              <a:latin typeface="Tahoma" panose="020B0604030504040204" pitchFamily="34" charset="0"/>
              <a:ea typeface="Tahoma" panose="020B0604030504040204" pitchFamily="34" charset="0"/>
              <a:cs typeface="Tahoma" panose="020B0604030504040204" pitchFamily="34" charset="0"/>
            </a:endParaRPr>
          </a:p>
          <a:p>
            <a:pPr algn="r" rtl="1"/>
            <a:r>
              <a:rPr lang="fa-IR" dirty="0">
                <a:latin typeface="Tahoma" panose="020B0604030504040204" pitchFamily="34" charset="0"/>
                <a:ea typeface="Tahoma" panose="020B0604030504040204" pitchFamily="34" charset="0"/>
                <a:cs typeface="Tahoma" panose="020B0604030504040204" pitchFamily="34" charset="0"/>
              </a:rPr>
              <a:t>هند به ایران به مثابه قدرت بزرگ منطقه‌ای و تأثیرگذار بر تحولات منطقه‌ای و بین‌المللی نگاه می‌کند. همچنین، در گذشته بسیاری از احزاب هند از برنامه هسته‌ای ایران حمایت کرده‌اند و افکار عمومی هند نیز دید مثبتی به ایران داشته‌است. به علاوه، دو حزب مهم کنگره و بی جی پی (از احزاب اصلی) نگاه مثبتی به ایران دارند. در واقع، رهبران هندی با وجود چالش‌های یک دهه گذشته، همواره کوشیده‌اند سطحی از روابط با ایران را حفظ کنند و با درک نقش ایران، ضمن حفظ روابط با قدرت‌های بزرگ، حاضر به چشم‌پوشی از روابط خود با تهران نباشند</a:t>
            </a: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80281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ghg\Downloads\بروشور1 nabl copy.jpg">
            <a:extLst>
              <a:ext uri="{FF2B5EF4-FFF2-40B4-BE49-F238E27FC236}">
                <a16:creationId xmlns:a16="http://schemas.microsoft.com/office/drawing/2014/main" id="{8439B159-3FD7-48F7-A4FE-0FBAFCD09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838200"/>
            <a:ext cx="6007608" cy="8484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101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05586-3456-486F-A8BB-B929DC0EEE4E}"/>
              </a:ext>
            </a:extLst>
          </p:cNvPr>
          <p:cNvSpPr>
            <a:spLocks noGrp="1"/>
          </p:cNvSpPr>
          <p:nvPr>
            <p:ph type="ctrTitle"/>
          </p:nvPr>
        </p:nvSpPr>
        <p:spPr/>
        <p:txBody>
          <a:bodyPr/>
          <a:lstStyle/>
          <a:p>
            <a:r>
              <a:rPr lang="fa-IR" dirty="0">
                <a:latin typeface="Tahoma" panose="020B0604030504040204" pitchFamily="34" charset="0"/>
                <a:ea typeface="Tahoma" panose="020B0604030504040204" pitchFamily="34" charset="0"/>
                <a:cs typeface="Tahoma" panose="020B0604030504040204" pitchFamily="34" charset="0"/>
              </a:rPr>
              <a:t>از توجه شما سپاسگزارم</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3884A09B-7858-4C18-BFFA-D05EC789C7D8}"/>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9602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Council of India</a:t>
            </a:r>
          </a:p>
        </p:txBody>
      </p:sp>
      <p:sp>
        <p:nvSpPr>
          <p:cNvPr id="3" name="Content Placeholder 2"/>
          <p:cNvSpPr>
            <a:spLocks noGrp="1"/>
          </p:cNvSpPr>
          <p:nvPr>
            <p:ph sz="quarter" idx="1"/>
          </p:nvPr>
        </p:nvSpPr>
        <p:spPr/>
        <p:txBody>
          <a:bodyPr/>
          <a:lstStyle/>
          <a:p>
            <a:pPr algn="r" rtl="1"/>
            <a:r>
              <a:rPr lang="fa-IR" dirty="0">
                <a:cs typeface="2  Nazanin" panose="00000400000000000000" pitchFamily="2" charset="-78"/>
              </a:rPr>
              <a:t>عضو هیئت موسس شورای کیفیت هندوستان (</a:t>
            </a:r>
            <a:r>
              <a:rPr lang="en-US" dirty="0">
                <a:cs typeface="2  Nazanin" panose="00000400000000000000" pitchFamily="2" charset="-78"/>
              </a:rPr>
              <a:t>QCI</a:t>
            </a:r>
            <a:r>
              <a:rPr lang="fa-IR" dirty="0">
                <a:cs typeface="2  Nazanin" panose="00000400000000000000" pitchFamily="2" charset="-78"/>
              </a:rPr>
              <a:t>)</a:t>
            </a:r>
          </a:p>
          <a:p>
            <a:pPr algn="r" rtl="1"/>
            <a:r>
              <a:rPr lang="en-US" dirty="0">
                <a:cs typeface="2  Nazanin" panose="00000400000000000000" pitchFamily="2" charset="-78"/>
              </a:rPr>
              <a:t>QCI </a:t>
            </a:r>
            <a:r>
              <a:rPr lang="fa-IR" dirty="0">
                <a:cs typeface="2  Nazanin" panose="00000400000000000000" pitchFamily="2" charset="-78"/>
              </a:rPr>
              <a:t>یک نهاد مستقل تحت نظر اداره سیاست ها و ترویج صنعتی، وزارت بازرگانی و صنعت، دولت هند است</a:t>
            </a:r>
          </a:p>
          <a:p>
            <a:pPr algn="r" rtl="1"/>
            <a:r>
              <a:rPr lang="fa-IR" dirty="0">
                <a:cs typeface="2  Nazanin" panose="00000400000000000000" pitchFamily="2" charset="-78"/>
              </a:rPr>
              <a:t>شورای کیفیت هند (</a:t>
            </a:r>
            <a:r>
              <a:rPr lang="en-US" dirty="0">
                <a:cs typeface="2  Nazanin" panose="00000400000000000000" pitchFamily="2" charset="-78"/>
              </a:rPr>
              <a:t>QCI</a:t>
            </a:r>
            <a:r>
              <a:rPr lang="fa-IR" dirty="0">
                <a:cs typeface="2  Nazanin" panose="00000400000000000000" pitchFamily="2" charset="-78"/>
              </a:rPr>
              <a:t>)</a:t>
            </a:r>
            <a:r>
              <a:rPr lang="en-US" dirty="0">
                <a:cs typeface="2  Nazanin" panose="00000400000000000000" pitchFamily="2" charset="-78"/>
              </a:rPr>
              <a:t> </a:t>
            </a:r>
            <a:r>
              <a:rPr lang="fa-IR" dirty="0">
                <a:cs typeface="2  Nazanin" panose="00000400000000000000" pitchFamily="2" charset="-78"/>
              </a:rPr>
              <a:t>به طور مشترک توسط دولت هندوستان و بخش صنعت در هند تشکیل شده است که توسط سه انجمن صنفی برتر، یعنی </a:t>
            </a:r>
            <a:r>
              <a:rPr lang="en-US" dirty="0">
                <a:cs typeface="2  Nazanin" panose="00000400000000000000" pitchFamily="2" charset="-78"/>
              </a:rPr>
              <a:t>Associated Chamber of Commerce </a:t>
            </a:r>
            <a:r>
              <a:rPr lang="fa-IR" dirty="0">
                <a:cs typeface="2  Nazanin" panose="00000400000000000000" pitchFamily="2" charset="-78"/>
              </a:rPr>
              <a:t> و </a:t>
            </a:r>
            <a:r>
              <a:rPr lang="en-US" dirty="0">
                <a:cs typeface="2  Nazanin" panose="00000400000000000000" pitchFamily="2" charset="-78"/>
              </a:rPr>
              <a:t>Industry of India (ASSOCHAM)، </a:t>
            </a:r>
            <a:r>
              <a:rPr lang="fa-IR" dirty="0">
                <a:cs typeface="2  Nazanin" panose="00000400000000000000" pitchFamily="2" charset="-78"/>
              </a:rPr>
              <a:t>کنفدراسیون صنعت هند تشکیل شده است.</a:t>
            </a:r>
            <a:endParaRPr lang="en-US" dirty="0">
              <a:cs typeface="2  Nazanin" panose="00000400000000000000" pitchFamily="2" charset="-78"/>
            </a:endParaRPr>
          </a:p>
        </p:txBody>
      </p:sp>
      <p:pic>
        <p:nvPicPr>
          <p:cNvPr id="2050" name="Picture 2" descr="qci-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5343"/>
            <a:ext cx="3600450" cy="80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0236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E0D692-64FE-481A-9654-999AFE385D78}"/>
              </a:ext>
            </a:extLst>
          </p:cNvPr>
          <p:cNvSpPr>
            <a:spLocks noGrp="1"/>
          </p:cNvSpPr>
          <p:nvPr>
            <p:ph type="title"/>
          </p:nvPr>
        </p:nvSpPr>
        <p:spPr/>
        <p:txBody>
          <a:bodyPr/>
          <a:lstStyle/>
          <a:p>
            <a:pPr algn="r" rtl="1"/>
            <a:r>
              <a:rPr lang="fa-IR" dirty="0">
                <a:latin typeface="Tahoma" panose="020B0604030504040204" pitchFamily="34" charset="0"/>
                <a:ea typeface="Tahoma" panose="020B0604030504040204" pitchFamily="34" charset="0"/>
                <a:cs typeface="Tahoma" panose="020B0604030504040204" pitchFamily="34" charset="0"/>
              </a:rPr>
              <a:t>چرا نهاد تایید اعتبار </a:t>
            </a:r>
            <a:r>
              <a:rPr lang="en-US" dirty="0">
                <a:latin typeface="Tahoma" panose="020B0604030504040204" pitchFamily="34" charset="0"/>
                <a:ea typeface="Tahoma" panose="020B0604030504040204" pitchFamily="34" charset="0"/>
                <a:cs typeface="Tahoma" panose="020B0604030504040204" pitchFamily="34" charset="0"/>
              </a:rPr>
              <a:t>NABL</a:t>
            </a:r>
            <a:r>
              <a:rPr lang="fa-IR"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3">
            <a:extLst>
              <a:ext uri="{FF2B5EF4-FFF2-40B4-BE49-F238E27FC236}">
                <a16:creationId xmlns:a16="http://schemas.microsoft.com/office/drawing/2014/main" id="{2AD90834-7844-4938-B362-5FABE0D6D385}"/>
              </a:ext>
            </a:extLst>
          </p:cNvPr>
          <p:cNvGraphicFramePr>
            <a:graphicFrameLocks noGrp="1"/>
          </p:cNvGraphicFramePr>
          <p:nvPr>
            <p:ph sz="quarter" idx="1"/>
            <p:extLst>
              <p:ext uri="{D42A27DB-BD31-4B8C-83A1-F6EECF244321}">
                <p14:modId xmlns:p14="http://schemas.microsoft.com/office/powerpoint/2010/main" val="1885890702"/>
              </p:ext>
            </p:extLst>
          </p:nvPr>
        </p:nvGraphicFramePr>
        <p:xfrm>
          <a:off x="457200" y="1600200"/>
          <a:ext cx="7467600" cy="4873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4181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6DF3CF8-3654-4CF3-9542-7B2508482D0A}"/>
              </a:ext>
            </a:extLst>
          </p:cNvPr>
          <p:cNvSpPr>
            <a:spLocks noGrp="1"/>
          </p:cNvSpPr>
          <p:nvPr>
            <p:ph type="title"/>
          </p:nvPr>
        </p:nvSpPr>
        <p:spPr/>
        <p:txBody>
          <a:bodyPr/>
          <a:lstStyle/>
          <a:p>
            <a:r>
              <a:rPr lang="fa-IR" dirty="0">
                <a:latin typeface="Tahoma" panose="020B0604030504040204" pitchFamily="34" charset="0"/>
                <a:ea typeface="Tahoma" panose="020B0604030504040204" pitchFamily="34" charset="0"/>
                <a:cs typeface="Tahoma" panose="020B0604030504040204" pitchFamily="34" charset="0"/>
              </a:rPr>
              <a:t>اعتبار جهانی</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6" name="Text Placeholder 5">
            <a:extLst>
              <a:ext uri="{FF2B5EF4-FFF2-40B4-BE49-F238E27FC236}">
                <a16:creationId xmlns:a16="http://schemas.microsoft.com/office/drawing/2014/main" id="{40F78EE1-6607-48FE-BBC6-1008EE0DD01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80110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اعتبار جهانی</a:t>
            </a:r>
            <a:endParaRPr lang="en-US" dirty="0"/>
          </a:p>
        </p:txBody>
      </p:sp>
      <p:sp>
        <p:nvSpPr>
          <p:cNvPr id="3" name="Content Placeholder 2"/>
          <p:cNvSpPr>
            <a:spLocks noGrp="1"/>
          </p:cNvSpPr>
          <p:nvPr>
            <p:ph sz="quarter" idx="1"/>
          </p:nvPr>
        </p:nvSpPr>
        <p:spPr/>
        <p:txBody>
          <a:bodyPr>
            <a:normAutofit/>
          </a:bodyPr>
          <a:lstStyle/>
          <a:p>
            <a:pPr algn="r" rtl="1"/>
            <a:r>
              <a:rPr lang="fa-IR" dirty="0">
                <a:latin typeface="Tahoma" panose="020B0604030504040204" pitchFamily="34" charset="0"/>
                <a:ea typeface="Tahoma" panose="020B0604030504040204" pitchFamily="34" charset="0"/>
                <a:cs typeface="Tahoma" panose="020B0604030504040204" pitchFamily="34" charset="0"/>
              </a:rPr>
              <a:t>از معدود نهادهای تایید صلاحیت در جهان است که از سال 2000 امضا کننده پیمان </a:t>
            </a:r>
            <a:r>
              <a:rPr lang="en-US" dirty="0">
                <a:latin typeface="Tahoma" panose="020B0604030504040204" pitchFamily="34" charset="0"/>
                <a:ea typeface="Tahoma" panose="020B0604030504040204" pitchFamily="34" charset="0"/>
                <a:cs typeface="Tahoma" panose="020B0604030504040204" pitchFamily="34" charset="0"/>
              </a:rPr>
              <a:t>MRA</a:t>
            </a:r>
            <a:r>
              <a:rPr lang="fa-IR" dirty="0">
                <a:latin typeface="Tahoma" panose="020B0604030504040204" pitchFamily="34" charset="0"/>
                <a:ea typeface="Tahoma" panose="020B0604030504040204" pitchFamily="34" charset="0"/>
                <a:cs typeface="Tahoma" panose="020B0604030504040204" pitchFamily="34" charset="0"/>
              </a:rPr>
              <a:t> هر دو سازمان </a:t>
            </a:r>
            <a:r>
              <a:rPr lang="en-US" dirty="0">
                <a:latin typeface="Tahoma" panose="020B0604030504040204" pitchFamily="34" charset="0"/>
                <a:ea typeface="Tahoma" panose="020B0604030504040204" pitchFamily="34" charset="0"/>
                <a:cs typeface="Tahoma" panose="020B0604030504040204" pitchFamily="34" charset="0"/>
              </a:rPr>
              <a:t>APAC</a:t>
            </a:r>
            <a:r>
              <a:rPr lang="fa-IR" dirty="0">
                <a:latin typeface="Tahoma" panose="020B0604030504040204" pitchFamily="34" charset="0"/>
                <a:ea typeface="Tahoma" panose="020B0604030504040204" pitchFamily="34" charset="0"/>
                <a:cs typeface="Tahoma" panose="020B0604030504040204" pitchFamily="34" charset="0"/>
              </a:rPr>
              <a:t> و </a:t>
            </a:r>
            <a:r>
              <a:rPr lang="en-US" dirty="0">
                <a:latin typeface="Tahoma" panose="020B0604030504040204" pitchFamily="34" charset="0"/>
                <a:ea typeface="Tahoma" panose="020B0604030504040204" pitchFamily="34" charset="0"/>
                <a:cs typeface="Tahoma" panose="020B0604030504040204" pitchFamily="34" charset="0"/>
              </a:rPr>
              <a:t>ILAC</a:t>
            </a:r>
            <a:r>
              <a:rPr lang="fa-IR" dirty="0">
                <a:latin typeface="Tahoma" panose="020B0604030504040204" pitchFamily="34" charset="0"/>
                <a:ea typeface="Tahoma" panose="020B0604030504040204" pitchFamily="34" charset="0"/>
                <a:cs typeface="Tahoma" panose="020B0604030504040204" pitchFamily="34" charset="0"/>
              </a:rPr>
              <a:t> می‌باشد.</a:t>
            </a:r>
          </a:p>
          <a:p>
            <a:pPr lvl="1" algn="r" rtl="1"/>
            <a:r>
              <a:rPr lang="en-US" dirty="0">
                <a:latin typeface="Tahoma" panose="020B0604030504040204" pitchFamily="34" charset="0"/>
                <a:ea typeface="Tahoma" panose="020B0604030504040204" pitchFamily="34" charset="0"/>
                <a:cs typeface="Tahoma" panose="020B0604030504040204" pitchFamily="34" charset="0"/>
              </a:rPr>
              <a:t>APAC</a:t>
            </a:r>
            <a:r>
              <a:rPr lang="fa-IR"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Asia Pacific Accreditation Cooperation</a:t>
            </a:r>
            <a:r>
              <a:rPr lang="fa-IR" dirty="0">
                <a:latin typeface="Tahoma" panose="020B0604030504040204" pitchFamily="34" charset="0"/>
                <a:ea typeface="Tahoma" panose="020B0604030504040204" pitchFamily="34" charset="0"/>
                <a:cs typeface="Tahoma" panose="020B0604030504040204" pitchFamily="34" charset="0"/>
              </a:rPr>
              <a:t>): </a:t>
            </a:r>
            <a:br>
              <a:rPr lang="fa-IR" dirty="0">
                <a:latin typeface="Tahoma" panose="020B0604030504040204" pitchFamily="34" charset="0"/>
                <a:ea typeface="Tahoma" panose="020B0604030504040204" pitchFamily="34" charset="0"/>
                <a:cs typeface="Tahoma" panose="020B0604030504040204" pitchFamily="34" charset="0"/>
              </a:rPr>
            </a:br>
            <a:r>
              <a:rPr lang="fa-IR" dirty="0">
                <a:latin typeface="Tahoma" panose="020B0604030504040204" pitchFamily="34" charset="0"/>
                <a:ea typeface="Tahoma" panose="020B0604030504040204" pitchFamily="34" charset="0"/>
                <a:cs typeface="Tahoma" panose="020B0604030504040204" pitchFamily="34" charset="0"/>
              </a:rPr>
              <a:t>سازمان همکاریهای تایید صلاحیت آسیا – اقیانوسیه</a:t>
            </a:r>
          </a:p>
          <a:p>
            <a:pPr lvl="2" algn="just" rtl="1"/>
            <a:r>
              <a:rPr lang="en-US" dirty="0">
                <a:latin typeface="Tahoma" panose="020B0604030504040204" pitchFamily="34" charset="0"/>
                <a:ea typeface="Tahoma" panose="020B0604030504040204" pitchFamily="34" charset="0"/>
                <a:cs typeface="Tahoma" panose="020B0604030504040204" pitchFamily="34" charset="0"/>
              </a:rPr>
              <a:t>(APAC) </a:t>
            </a:r>
            <a:r>
              <a:rPr lang="fa-IR" dirty="0">
                <a:latin typeface="Tahoma" panose="020B0604030504040204" pitchFamily="34" charset="0"/>
                <a:ea typeface="Tahoma" panose="020B0604030504040204" pitchFamily="34" charset="0"/>
                <a:cs typeface="Tahoma" panose="020B0604030504040204" pitchFamily="34" charset="0"/>
              </a:rPr>
              <a:t>در تاریخ 1 ژانویه 2019 توسط ادغام دو سازمان همکاری اعتباربخشی یعنی سازمان اعتباربخشی آزمایشگاه آسیا اقیانوسیه</a:t>
            </a:r>
            <a:r>
              <a:rPr lang="en-US" dirty="0">
                <a:latin typeface="Tahoma" panose="020B0604030504040204" pitchFamily="34" charset="0"/>
                <a:ea typeface="Tahoma" panose="020B0604030504040204" pitchFamily="34" charset="0"/>
                <a:cs typeface="Tahoma" panose="020B0604030504040204" pitchFamily="34" charset="0"/>
              </a:rPr>
              <a:t> (APLAC) </a:t>
            </a:r>
            <a:r>
              <a:rPr lang="fa-IR" dirty="0">
                <a:latin typeface="Tahoma" panose="020B0604030504040204" pitchFamily="34" charset="0"/>
                <a:ea typeface="Tahoma" panose="020B0604030504040204" pitchFamily="34" charset="0"/>
                <a:cs typeface="Tahoma" panose="020B0604030504040204" pitchFamily="34" charset="0"/>
              </a:rPr>
              <a:t>و سازمان همکاریهای اعتباربخشی اقیانوس آرام (</a:t>
            </a:r>
            <a:r>
              <a:rPr lang="en-US" dirty="0">
                <a:latin typeface="Tahoma" panose="020B0604030504040204" pitchFamily="34" charset="0"/>
                <a:ea typeface="Tahoma" panose="020B0604030504040204" pitchFamily="34" charset="0"/>
                <a:cs typeface="Tahoma" panose="020B0604030504040204" pitchFamily="34" charset="0"/>
              </a:rPr>
              <a:t>PAC</a:t>
            </a:r>
            <a:r>
              <a:rPr lang="fa-IR" dirty="0">
                <a:latin typeface="Tahoma" panose="020B0604030504040204" pitchFamily="34" charset="0"/>
                <a:ea typeface="Tahoma" panose="020B0604030504040204" pitchFamily="34" charset="0"/>
                <a:cs typeface="Tahoma" panose="020B0604030504040204" pitchFamily="34" charset="0"/>
              </a:rPr>
              <a:t>) تأسیس شد.</a:t>
            </a:r>
            <a:endParaRPr lang="en-US" dirty="0">
              <a:latin typeface="Tahoma" panose="020B0604030504040204" pitchFamily="34" charset="0"/>
              <a:ea typeface="Tahoma" panose="020B0604030504040204" pitchFamily="34" charset="0"/>
              <a:cs typeface="Tahoma" panose="020B0604030504040204" pitchFamily="34" charset="0"/>
            </a:endParaRPr>
          </a:p>
          <a:p>
            <a:pPr lvl="1" algn="r" rtl="1"/>
            <a:r>
              <a:rPr lang="en-US" dirty="0">
                <a:latin typeface="Tahoma" panose="020B0604030504040204" pitchFamily="34" charset="0"/>
                <a:ea typeface="Tahoma" panose="020B0604030504040204" pitchFamily="34" charset="0"/>
                <a:cs typeface="Tahoma" panose="020B0604030504040204" pitchFamily="34" charset="0"/>
              </a:rPr>
              <a:t>ILAC</a:t>
            </a:r>
            <a:r>
              <a:rPr lang="fa-IR" dirty="0">
                <a:latin typeface="Tahoma" panose="020B0604030504040204" pitchFamily="34" charset="0"/>
                <a:ea typeface="Tahoma" panose="020B0604030504040204" pitchFamily="34" charset="0"/>
                <a:cs typeface="Tahoma" panose="020B0604030504040204" pitchFamily="34" charset="0"/>
              </a:rPr>
              <a:t>: سازمان همکاریهای بین المللی اعتباربخشی آزمایشگاهها</a:t>
            </a:r>
            <a:br>
              <a:rPr lang="fa-IR" dirty="0">
                <a:latin typeface="Tahoma" panose="020B0604030504040204" pitchFamily="34" charset="0"/>
                <a:ea typeface="Tahoma" panose="020B0604030504040204" pitchFamily="34" charset="0"/>
                <a:cs typeface="Tahoma" panose="020B0604030504040204" pitchFamily="34" charset="0"/>
              </a:rPr>
            </a:br>
            <a:r>
              <a:rPr lang="fa-IR" dirty="0">
                <a:latin typeface="Tahoma" panose="020B0604030504040204" pitchFamily="34" charset="0"/>
                <a:ea typeface="Tahoma" panose="020B0604030504040204" pitchFamily="34" charset="0"/>
                <a:cs typeface="Tahoma" panose="020B0604030504040204" pitchFamily="34" charset="0"/>
              </a:rPr>
              <a:t>(</a:t>
            </a:r>
            <a:r>
              <a:rPr lang="en-US" dirty="0">
                <a:latin typeface="Tahoma" panose="020B0604030504040204" pitchFamily="34" charset="0"/>
                <a:ea typeface="Tahoma" panose="020B0604030504040204" pitchFamily="34" charset="0"/>
                <a:cs typeface="Tahoma" panose="020B0604030504040204" pitchFamily="34" charset="0"/>
              </a:rPr>
              <a:t>International Laboratory Accreditation Cooperation</a:t>
            </a:r>
            <a:r>
              <a:rPr lang="fa-IR" dirty="0">
                <a:latin typeface="Tahoma" panose="020B0604030504040204" pitchFamily="34" charset="0"/>
                <a:ea typeface="Tahoma" panose="020B0604030504040204" pitchFamily="34" charset="0"/>
                <a:cs typeface="Tahoma" panose="020B0604030504040204" pitchFamily="34" charset="0"/>
              </a:rPr>
              <a:t>)</a:t>
            </a:r>
          </a:p>
        </p:txBody>
      </p:sp>
      <p:pic>
        <p:nvPicPr>
          <p:cNvPr id="5" name="Picture 4">
            <a:extLst>
              <a:ext uri="{FF2B5EF4-FFF2-40B4-BE49-F238E27FC236}">
                <a16:creationId xmlns:a16="http://schemas.microsoft.com/office/drawing/2014/main" id="{D01AF779-81AF-4AA3-9C15-7FEE16C38F7F}"/>
              </a:ext>
            </a:extLst>
          </p:cNvPr>
          <p:cNvPicPr>
            <a:picLocks noChangeAspect="1"/>
          </p:cNvPicPr>
          <p:nvPr/>
        </p:nvPicPr>
        <p:blipFill>
          <a:blip r:embed="rId2"/>
          <a:stretch>
            <a:fillRect/>
          </a:stretch>
        </p:blipFill>
        <p:spPr>
          <a:xfrm>
            <a:off x="457200" y="274638"/>
            <a:ext cx="1314450" cy="1028700"/>
          </a:xfrm>
          <a:prstGeom prst="rect">
            <a:avLst/>
          </a:prstGeom>
        </p:spPr>
      </p:pic>
    </p:spTree>
    <p:extLst>
      <p:ext uri="{BB962C8B-B14F-4D97-AF65-F5344CB8AC3E}">
        <p14:creationId xmlns:p14="http://schemas.microsoft.com/office/powerpoint/2010/main" val="1117185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 </a:t>
            </a:r>
            <a:endParaRPr lang="en-US" dirty="0"/>
          </a:p>
        </p:txBody>
      </p:sp>
      <p:sp>
        <p:nvSpPr>
          <p:cNvPr id="3" name="Content Placeholder 2"/>
          <p:cNvSpPr>
            <a:spLocks noGrp="1"/>
          </p:cNvSpPr>
          <p:nvPr>
            <p:ph sz="quarter" idx="1"/>
          </p:nvPr>
        </p:nvSpPr>
        <p:spPr/>
        <p:txBody>
          <a:bodyPr>
            <a:normAutofit/>
          </a:bodyPr>
          <a:lstStyle/>
          <a:p>
            <a:pPr algn="r" rtl="1"/>
            <a:r>
              <a:rPr lang="en-US" sz="1800" dirty="0">
                <a:latin typeface="Tahoma" panose="020B0604030504040204" pitchFamily="34" charset="0"/>
                <a:ea typeface="Tahoma" panose="020B0604030504040204" pitchFamily="34" charset="0"/>
                <a:cs typeface="Tahoma" panose="020B0604030504040204" pitchFamily="34" charset="0"/>
              </a:rPr>
              <a:t>NABL</a:t>
            </a:r>
            <a:r>
              <a:rPr lang="fa-IR" sz="1800" dirty="0">
                <a:latin typeface="Tahoma" panose="020B0604030504040204" pitchFamily="34" charset="0"/>
                <a:ea typeface="Tahoma" panose="020B0604030504040204" pitchFamily="34" charset="0"/>
                <a:cs typeface="Tahoma" panose="020B0604030504040204" pitchFamily="34" charset="0"/>
              </a:rPr>
              <a:t> امضا کننده توافقنامه شناخت چند جانبه </a:t>
            </a:r>
            <a:r>
              <a:rPr lang="en-US" sz="1800" dirty="0">
                <a:latin typeface="Tahoma" panose="020B0604030504040204" pitchFamily="34" charset="0"/>
                <a:ea typeface="Tahoma" panose="020B0604030504040204" pitchFamily="34" charset="0"/>
                <a:cs typeface="Tahoma" panose="020B0604030504040204" pitchFamily="34" charset="0"/>
              </a:rPr>
              <a:t>(MRA)</a:t>
            </a:r>
            <a:r>
              <a:rPr lang="fa-IR" sz="1800" dirty="0">
                <a:latin typeface="Tahoma" panose="020B0604030504040204" pitchFamily="34" charset="0"/>
                <a:ea typeface="Tahoma" panose="020B0604030504040204" pitchFamily="34" charset="0"/>
                <a:cs typeface="Tahoma" panose="020B0604030504040204" pitchFamily="34" charset="0"/>
              </a:rPr>
              <a:t> از دو سازمان </a:t>
            </a:r>
            <a:r>
              <a:rPr lang="en-US" sz="1800" dirty="0">
                <a:latin typeface="Tahoma" panose="020B0604030504040204" pitchFamily="34" charset="0"/>
                <a:ea typeface="Tahoma" panose="020B0604030504040204" pitchFamily="34" charset="0"/>
                <a:cs typeface="Tahoma" panose="020B0604030504040204" pitchFamily="34" charset="0"/>
              </a:rPr>
              <a:t> APAC</a:t>
            </a:r>
            <a:r>
              <a:rPr lang="fa-IR" sz="1800" dirty="0">
                <a:latin typeface="Tahoma" panose="020B0604030504040204" pitchFamily="34" charset="0"/>
                <a:ea typeface="Tahoma" panose="020B0604030504040204" pitchFamily="34" charset="0"/>
                <a:cs typeface="Tahoma" panose="020B0604030504040204" pitchFamily="34" charset="0"/>
              </a:rPr>
              <a:t> و </a:t>
            </a:r>
            <a:r>
              <a:rPr lang="en-US" sz="1800" dirty="0">
                <a:latin typeface="Tahoma" panose="020B0604030504040204" pitchFamily="34" charset="0"/>
                <a:ea typeface="Tahoma" panose="020B0604030504040204" pitchFamily="34" charset="0"/>
                <a:cs typeface="Tahoma" panose="020B0604030504040204" pitchFamily="34" charset="0"/>
              </a:rPr>
              <a:t>ILAC</a:t>
            </a:r>
            <a:r>
              <a:rPr lang="fa-IR" sz="1800" dirty="0">
                <a:latin typeface="Tahoma" panose="020B0604030504040204" pitchFamily="34" charset="0"/>
                <a:ea typeface="Tahoma" panose="020B0604030504040204" pitchFamily="34" charset="0"/>
                <a:cs typeface="Tahoma" panose="020B0604030504040204" pitchFamily="34" charset="0"/>
              </a:rPr>
              <a:t> برای موارد زیر می باشد:</a:t>
            </a:r>
          </a:p>
          <a:p>
            <a:pPr lvl="1" algn="r" rtl="1"/>
            <a:r>
              <a:rPr lang="fa-IR" sz="1800" dirty="0">
                <a:latin typeface="Tahoma" panose="020B0604030504040204" pitchFamily="34" charset="0"/>
                <a:ea typeface="Tahoma" panose="020B0604030504040204" pitchFamily="34" charset="0"/>
                <a:cs typeface="Tahoma" panose="020B0604030504040204" pitchFamily="34" charset="0"/>
              </a:rPr>
              <a:t>اعتباربخشی آزمایشگاههای آزمایشی طبق استاندارد </a:t>
            </a:r>
            <a:r>
              <a:rPr lang="en-US" sz="1800" dirty="0">
                <a:latin typeface="Tahoma" panose="020B0604030504040204" pitchFamily="34" charset="0"/>
                <a:ea typeface="Tahoma" panose="020B0604030504040204" pitchFamily="34" charset="0"/>
                <a:cs typeface="Tahoma" panose="020B0604030504040204" pitchFamily="34" charset="0"/>
              </a:rPr>
              <a:t>ISO/IEC17025؛</a:t>
            </a:r>
          </a:p>
          <a:p>
            <a:pPr lvl="1" algn="r" rtl="1"/>
            <a:r>
              <a:rPr lang="fa-IR" sz="1800" dirty="0">
                <a:latin typeface="Tahoma" panose="020B0604030504040204" pitchFamily="34" charset="0"/>
                <a:ea typeface="Tahoma" panose="020B0604030504040204" pitchFamily="34" charset="0"/>
                <a:cs typeface="Tahoma" panose="020B0604030504040204" pitchFamily="34" charset="0"/>
              </a:rPr>
              <a:t>اعتباربخشی آزمایشگاههای کالیبراسیون به اساس </a:t>
            </a:r>
            <a:r>
              <a:rPr lang="en-US" sz="1800" dirty="0">
                <a:latin typeface="Tahoma" panose="020B0604030504040204" pitchFamily="34" charset="0"/>
                <a:ea typeface="Tahoma" panose="020B0604030504040204" pitchFamily="34" charset="0"/>
                <a:cs typeface="Tahoma" panose="020B0604030504040204" pitchFamily="34" charset="0"/>
              </a:rPr>
              <a:t>ISO/IEC 17025؛</a:t>
            </a:r>
          </a:p>
          <a:p>
            <a:pPr lvl="1" algn="r" rtl="1"/>
            <a:r>
              <a:rPr lang="fa-IR" sz="1800" dirty="0">
                <a:latin typeface="Tahoma" panose="020B0604030504040204" pitchFamily="34" charset="0"/>
                <a:ea typeface="Tahoma" panose="020B0604030504040204" pitchFamily="34" charset="0"/>
                <a:cs typeface="Tahoma" panose="020B0604030504040204" pitchFamily="34" charset="0"/>
              </a:rPr>
              <a:t>اعتباربخشی آزمایشگاههای پزشکی طبق </a:t>
            </a:r>
            <a:r>
              <a:rPr lang="en-US" sz="1800" dirty="0">
                <a:latin typeface="Tahoma" panose="020B0604030504040204" pitchFamily="34" charset="0"/>
                <a:ea typeface="Tahoma" panose="020B0604030504040204" pitchFamily="34" charset="0"/>
                <a:cs typeface="Tahoma" panose="020B0604030504040204" pitchFamily="34" charset="0"/>
              </a:rPr>
              <a:t>ISO 15189؛</a:t>
            </a:r>
          </a:p>
          <a:p>
            <a:pPr lvl="1" algn="r" rtl="1"/>
            <a:r>
              <a:rPr lang="fa-IR" sz="1800" dirty="0">
                <a:latin typeface="Tahoma" panose="020B0604030504040204" pitchFamily="34" charset="0"/>
                <a:ea typeface="Tahoma" panose="020B0604030504040204" pitchFamily="34" charset="0"/>
                <a:cs typeface="Tahoma" panose="020B0604030504040204" pitchFamily="34" charset="0"/>
              </a:rPr>
              <a:t>اعتباربخشی ارائه دهندگان آزمونهای مهارت مطابق استاندارد </a:t>
            </a:r>
          </a:p>
          <a:p>
            <a:pPr lvl="1" algn="r" rtl="1"/>
            <a:r>
              <a:rPr lang="en-US" sz="1800" dirty="0">
                <a:latin typeface="Tahoma" panose="020B0604030504040204" pitchFamily="34" charset="0"/>
                <a:ea typeface="Tahoma" panose="020B0604030504040204" pitchFamily="34" charset="0"/>
                <a:cs typeface="Tahoma" panose="020B0604030504040204" pitchFamily="34" charset="0"/>
              </a:rPr>
              <a:t>ISO/IEC 17043؛</a:t>
            </a:r>
          </a:p>
          <a:p>
            <a:pPr lvl="1" algn="r" rtl="1"/>
            <a:r>
              <a:rPr lang="fa-IR" sz="1800" dirty="0">
                <a:latin typeface="Tahoma" panose="020B0604030504040204" pitchFamily="34" charset="0"/>
                <a:ea typeface="Tahoma" panose="020B0604030504040204" pitchFamily="34" charset="0"/>
                <a:cs typeface="Tahoma" panose="020B0604030504040204" pitchFamily="34" charset="0"/>
              </a:rPr>
              <a:t>اعتباربخشی تولید کنندگان مواد مرجع مطابق با استاندارد </a:t>
            </a:r>
            <a:r>
              <a:rPr lang="en-US" sz="1800" dirty="0">
                <a:latin typeface="Tahoma" panose="020B0604030504040204" pitchFamily="34" charset="0"/>
                <a:ea typeface="Tahoma" panose="020B0604030504040204" pitchFamily="34" charset="0"/>
                <a:cs typeface="Tahoma" panose="020B0604030504040204" pitchFamily="34" charset="0"/>
              </a:rPr>
              <a:t>ISO 17034؛</a:t>
            </a:r>
            <a:endParaRPr lang="fa-IR" sz="1800" dirty="0">
              <a:latin typeface="Tahoma" panose="020B0604030504040204" pitchFamily="34" charset="0"/>
              <a:ea typeface="Tahoma" panose="020B0604030504040204" pitchFamily="34" charset="0"/>
              <a:cs typeface="Tahoma" panose="020B0604030504040204" pitchFamily="34" charset="0"/>
            </a:endParaRPr>
          </a:p>
          <a:p>
            <a:endParaRPr lang="en-US" sz="1800" dirty="0"/>
          </a:p>
        </p:txBody>
      </p:sp>
    </p:spTree>
    <p:extLst>
      <p:ext uri="{BB962C8B-B14F-4D97-AF65-F5344CB8AC3E}">
        <p14:creationId xmlns:p14="http://schemas.microsoft.com/office/powerpoint/2010/main" val="68723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C2F042-C55F-4582-AB49-5C4FCCEBFE27}"/>
              </a:ext>
            </a:extLst>
          </p:cNvPr>
          <p:cNvSpPr>
            <a:spLocks noGrp="1"/>
          </p:cNvSpPr>
          <p:nvPr>
            <p:ph type="title"/>
          </p:nvPr>
        </p:nvSpPr>
        <p:spPr/>
        <p:txBody>
          <a:bodyPr/>
          <a:lstStyle/>
          <a:p>
            <a:pPr lvl="0" algn="r" rtl="1"/>
            <a:r>
              <a:rPr lang="fa-IR" dirty="0">
                <a:latin typeface="Tahoma" panose="020B0604030504040204" pitchFamily="34" charset="0"/>
                <a:ea typeface="Tahoma" panose="020B0604030504040204" pitchFamily="34" charset="0"/>
                <a:cs typeface="Tahoma" panose="020B0604030504040204" pitchFamily="34" charset="0"/>
              </a:rPr>
              <a:t>نیروی انسانی و تجربه بین المللی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0C40C713-BA13-4A80-996E-6E716679377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59519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49929-B07E-423A-94E9-DCD86D0E3102}"/>
              </a:ext>
            </a:extLst>
          </p:cNvPr>
          <p:cNvSpPr>
            <a:spLocks noGrp="1"/>
          </p:cNvSpPr>
          <p:nvPr>
            <p:ph type="title"/>
          </p:nvPr>
        </p:nvSpPr>
        <p:spPr/>
        <p:txBody>
          <a:bodyPr/>
          <a:lstStyle/>
          <a:p>
            <a:pPr algn="r" rtl="1"/>
            <a:r>
              <a:rPr lang="fa-IR" dirty="0">
                <a:latin typeface="Tahoma" panose="020B0604030504040204" pitchFamily="34" charset="0"/>
                <a:ea typeface="Tahoma" panose="020B0604030504040204" pitchFamily="34" charset="0"/>
                <a:cs typeface="Tahoma" panose="020B0604030504040204" pitchFamily="34" charset="0"/>
              </a:rPr>
              <a:t>نیروی انسانی</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FC8775DF-AEDC-46D2-815D-9DA91AC77A73}"/>
              </a:ext>
            </a:extLst>
          </p:cNvPr>
          <p:cNvSpPr>
            <a:spLocks noGrp="1"/>
          </p:cNvSpPr>
          <p:nvPr>
            <p:ph sz="quarter" idx="1"/>
          </p:nvPr>
        </p:nvSpPr>
        <p:spPr/>
        <p:txBody>
          <a:bodyPr/>
          <a:lstStyle/>
          <a:p>
            <a:pPr algn="r" rtl="1"/>
            <a:r>
              <a:rPr lang="en-US" dirty="0">
                <a:latin typeface="Tahoma" panose="020B0604030504040204" pitchFamily="34" charset="0"/>
                <a:ea typeface="Tahoma" panose="020B0604030504040204" pitchFamily="34" charset="0"/>
                <a:cs typeface="Tahoma" panose="020B0604030504040204" pitchFamily="34" charset="0"/>
              </a:rPr>
              <a:t>NABL</a:t>
            </a:r>
            <a:r>
              <a:rPr lang="fa-IR" dirty="0">
                <a:latin typeface="Tahoma" panose="020B0604030504040204" pitchFamily="34" charset="0"/>
                <a:ea typeface="Tahoma" panose="020B0604030504040204" pitchFamily="34" charset="0"/>
                <a:cs typeface="Tahoma" panose="020B0604030504040204" pitchFamily="34" charset="0"/>
              </a:rPr>
              <a:t> بیش از 1700 نفر ارزیاب آموزش دیده و با تجربه در همه زمینه های تایید صلاحیت در اختیار دارد</a:t>
            </a:r>
          </a:p>
          <a:p>
            <a:pPr algn="r" rtl="1"/>
            <a:r>
              <a:rPr lang="en-US" dirty="0">
                <a:latin typeface="Tahoma" panose="020B0604030504040204" pitchFamily="34" charset="0"/>
                <a:ea typeface="Tahoma" panose="020B0604030504040204" pitchFamily="34" charset="0"/>
                <a:cs typeface="Tahoma" panose="020B0604030504040204" pitchFamily="34" charset="0"/>
              </a:rPr>
              <a:t>NABL</a:t>
            </a:r>
            <a:r>
              <a:rPr lang="fa-IR" dirty="0">
                <a:latin typeface="Tahoma" panose="020B0604030504040204" pitchFamily="34" charset="0"/>
                <a:ea typeface="Tahoma" panose="020B0604030504040204" pitchFamily="34" charset="0"/>
                <a:cs typeface="Tahoma" panose="020B0604030504040204" pitchFamily="34" charset="0"/>
              </a:rPr>
              <a:t> تا کنون بیش از 5500 آزمایشگاه را تایید صلاحیت  کرده است. </a:t>
            </a:r>
          </a:p>
          <a:p>
            <a:pPr lvl="1" algn="r" rtl="1"/>
            <a:r>
              <a:rPr lang="fa-IR" dirty="0">
                <a:latin typeface="Tahoma" panose="020B0604030504040204" pitchFamily="34" charset="0"/>
                <a:ea typeface="Tahoma" panose="020B0604030504040204" pitchFamily="34" charset="0"/>
                <a:cs typeface="Tahoma" panose="020B0604030504040204" pitchFamily="34" charset="0"/>
              </a:rPr>
              <a:t>لیست تمامی آزمایشگاه های تایید صلاحیت شده توسط این  نهاد بر روی وب سایت این نهاد موجود است.</a:t>
            </a:r>
          </a:p>
          <a:p>
            <a:pPr algn="r" rtl="1"/>
            <a:r>
              <a:rPr lang="fa-IR" dirty="0">
                <a:latin typeface="Tahoma" panose="020B0604030504040204" pitchFamily="34" charset="0"/>
                <a:ea typeface="Tahoma" panose="020B0604030504040204" pitchFamily="34" charset="0"/>
                <a:cs typeface="Tahoma" panose="020B0604030504040204" pitchFamily="34" charset="0"/>
              </a:rPr>
              <a:t>تجربه وسیع تایید صلاحیت در سایر کشورها از جمله در کشورهای:</a:t>
            </a:r>
          </a:p>
          <a:p>
            <a:pPr lvl="1" algn="r" rtl="1"/>
            <a:r>
              <a:rPr lang="fa-IR" dirty="0">
                <a:latin typeface="Tahoma" panose="020B0604030504040204" pitchFamily="34" charset="0"/>
                <a:ea typeface="Tahoma" panose="020B0604030504040204" pitchFamily="34" charset="0"/>
                <a:cs typeface="Tahoma" panose="020B0604030504040204" pitchFamily="34" charset="0"/>
              </a:rPr>
              <a:t>امارات متحده عربی، اردن، عربستان سعودی، نپال، بوتان، سری لانکا، موریس و بنگلادش و نیز پروژه های در حال انجام در چین، تایلند و هنگ کنگ</a:t>
            </a:r>
          </a:p>
          <a:p>
            <a:pPr algn="r" rtl="1"/>
            <a:endParaRPr lang="fa-IR"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59255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394</TotalTime>
  <Words>856</Words>
  <Application>Microsoft Office PowerPoint</Application>
  <PresentationFormat>On-screen Show (4:3)</PresentationFormat>
  <Paragraphs>72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Century Schoolbook</vt:lpstr>
      <vt:lpstr>Tahoma</vt:lpstr>
      <vt:lpstr>Wingdings</vt:lpstr>
      <vt:lpstr>Wingdings 2</vt:lpstr>
      <vt:lpstr>Oriel</vt:lpstr>
      <vt:lpstr>Behbud Tajhiz Behin Andish</vt:lpstr>
      <vt:lpstr>امضا کننده های پیمان ILAC MRA </vt:lpstr>
      <vt:lpstr>Quality Council of India</vt:lpstr>
      <vt:lpstr>چرا نهاد تایید اعتبار NABL؟</vt:lpstr>
      <vt:lpstr>اعتبار جهانی</vt:lpstr>
      <vt:lpstr>اعتبار جهانی</vt:lpstr>
      <vt:lpstr> </vt:lpstr>
      <vt:lpstr>نیروی انسانی و تجربه بین المللی </vt:lpstr>
      <vt:lpstr>نیروی انسانی</vt:lpstr>
      <vt:lpstr>حضور بین المللی International presence))</vt:lpstr>
      <vt:lpstr>اسکوپ کاری</vt:lpstr>
      <vt:lpstr>PowerPoint Presentation</vt:lpstr>
      <vt:lpstr>زبان انگلیسی</vt:lpstr>
      <vt:lpstr>PowerPoint Presentation</vt:lpstr>
      <vt:lpstr>نهاد تایید اعتبار بلاروس:</vt:lpstr>
      <vt:lpstr>PowerPoint Presentation</vt:lpstr>
      <vt:lpstr>نهاد تایید اعتبار رومانی</vt:lpstr>
      <vt:lpstr>هزینه  های مناسب تایید اعتبار</vt:lpstr>
      <vt:lpstr>چشم انداز هزینه های بسیار ناچیز تایید اعتبار</vt:lpstr>
      <vt:lpstr>روابط سیاسی مناسب با کشور هند</vt:lpstr>
      <vt:lpstr>روابط سیاسی هند و ایران</vt:lpstr>
      <vt:lpstr>PowerPoint Presentation</vt:lpstr>
      <vt:lpstr>از توجه شما سپاسگزارم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Shahram Andalib</cp:lastModifiedBy>
  <cp:revision>30</cp:revision>
  <dcterms:created xsi:type="dcterms:W3CDTF">2019-07-22T09:37:55Z</dcterms:created>
  <dcterms:modified xsi:type="dcterms:W3CDTF">2019-07-22T19:44:44Z</dcterms:modified>
</cp:coreProperties>
</file>